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2" r:id="rId1"/>
  </p:sldMasterIdLst>
  <p:notesMasterIdLst>
    <p:notesMasterId r:id="rId48"/>
  </p:notesMasterIdLst>
  <p:sldIdLst>
    <p:sldId id="256" r:id="rId2"/>
    <p:sldId id="312" r:id="rId3"/>
    <p:sldId id="311" r:id="rId4"/>
    <p:sldId id="326" r:id="rId5"/>
    <p:sldId id="297" r:id="rId6"/>
    <p:sldId id="298" r:id="rId7"/>
    <p:sldId id="313" r:id="rId8"/>
    <p:sldId id="282" r:id="rId9"/>
    <p:sldId id="294" r:id="rId10"/>
    <p:sldId id="301" r:id="rId11"/>
    <p:sldId id="286" r:id="rId12"/>
    <p:sldId id="287" r:id="rId13"/>
    <p:sldId id="288" r:id="rId14"/>
    <p:sldId id="289" r:id="rId15"/>
    <p:sldId id="290" r:id="rId16"/>
    <p:sldId id="291" r:id="rId17"/>
    <p:sldId id="292" r:id="rId18"/>
    <p:sldId id="293" r:id="rId19"/>
    <p:sldId id="327" r:id="rId20"/>
    <p:sldId id="284" r:id="rId21"/>
    <p:sldId id="328" r:id="rId22"/>
    <p:sldId id="285" r:id="rId23"/>
    <p:sldId id="329" r:id="rId24"/>
    <p:sldId id="296" r:id="rId25"/>
    <p:sldId id="330" r:id="rId26"/>
    <p:sldId id="283" r:id="rId27"/>
    <p:sldId id="332" r:id="rId28"/>
    <p:sldId id="331" r:id="rId29"/>
    <p:sldId id="306" r:id="rId30"/>
    <p:sldId id="309" r:id="rId31"/>
    <p:sldId id="310" r:id="rId32"/>
    <p:sldId id="307" r:id="rId33"/>
    <p:sldId id="299" r:id="rId34"/>
    <p:sldId id="300" r:id="rId35"/>
    <p:sldId id="270" r:id="rId36"/>
    <p:sldId id="314" r:id="rId37"/>
    <p:sldId id="315" r:id="rId38"/>
    <p:sldId id="316" r:id="rId39"/>
    <p:sldId id="318" r:id="rId40"/>
    <p:sldId id="320" r:id="rId41"/>
    <p:sldId id="321" r:id="rId42"/>
    <p:sldId id="274" r:id="rId43"/>
    <p:sldId id="322" r:id="rId44"/>
    <p:sldId id="323" r:id="rId45"/>
    <p:sldId id="324" r:id="rId46"/>
    <p:sldId id="32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100" d="100"/>
          <a:sy n="100" d="100"/>
        </p:scale>
        <p:origin x="-29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1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E11C4-41CE-4079-93E6-ED5C8C3D4408}" type="datetimeFigureOut">
              <a:rPr lang="en-US" smtClean="0"/>
              <a:pPr/>
              <a:t>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547B93-55EB-48E5-A5CD-57D33C4424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547B93-55EB-48E5-A5CD-57D33C442467}"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9CC01D-16D6-418D-AA9B-510250F690C4}" type="slidenum">
              <a:rPr lang="en-US" smtClean="0"/>
              <a:pPr/>
              <a:t>45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9CC01D-16D6-418D-AA9B-510250F690C4}" type="slidenum">
              <a:rPr lang="en-US" smtClean="0"/>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AF186151-4084-48CC-B378-9E8830643F41}" type="datetime1">
              <a:rPr lang="en-US" smtClean="0"/>
              <a:pPr/>
              <a:t>11/7/2012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B0ED5B9-17CB-4B85-92E8-A3D20FBDE4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1D4D5C-9B44-4382-81A8-1AD931D8CFED}" type="datetime1">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ED5B9-17CB-4B85-92E8-A3D20FBDE4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145021-8FE9-4626-9F9F-0349076644EC}" type="datetime1">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ED5B9-17CB-4B85-92E8-A3D20FBDE4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7FA7DF-C8C3-4AB3-9ABF-D0401164388A}" type="datetime1">
              <a:rPr lang="en-US" smtClean="0"/>
              <a:pPr/>
              <a:t>11/7/2012</a:t>
            </a:fld>
            <a:endParaRPr lang="en-US"/>
          </a:p>
        </p:txBody>
      </p:sp>
      <p:sp>
        <p:nvSpPr>
          <p:cNvPr id="5" name="Footer Placeholder 4"/>
          <p:cNvSpPr>
            <a:spLocks noGrp="1"/>
          </p:cNvSpPr>
          <p:nvPr>
            <p:ph type="ftr" sz="quarter" idx="11"/>
          </p:nvPr>
        </p:nvSpPr>
        <p:spPr/>
        <p:txBody>
          <a:bodyPr/>
          <a:lstStyle/>
          <a:p>
            <a:r>
              <a:rPr lang="en-US" smtClean="0"/>
              <a:t>1 – Abide Sweet Spirit</a:t>
            </a:r>
            <a:endParaRPr lang="en-US" dirty="0"/>
          </a:p>
        </p:txBody>
      </p:sp>
      <p:sp>
        <p:nvSpPr>
          <p:cNvPr id="6" name="Slide Number Placeholder 5"/>
          <p:cNvSpPr>
            <a:spLocks noGrp="1"/>
          </p:cNvSpPr>
          <p:nvPr>
            <p:ph type="sldNum" sz="quarter" idx="12"/>
          </p:nvPr>
        </p:nvSpPr>
        <p:spPr/>
        <p:txBody>
          <a:bodyPr/>
          <a:lstStyle/>
          <a:p>
            <a:fld id="{BB0ED5B9-17CB-4B85-92E8-A3D20FBDE4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22424F6-1895-4520-95B4-B2C19DF1EA31}" type="datetime1">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ED5B9-17CB-4B85-92E8-A3D20FBDE4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340996-2BD4-423D-9106-04FBB7D3A5BE}" type="datetime1">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ED5B9-17CB-4B85-92E8-A3D20FBDE4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34C76F38-A030-4C42-AE35-755AFA122AB6}" type="datetime1">
              <a:rPr lang="en-US" smtClean="0"/>
              <a:pPr/>
              <a:t>11/7/2012</a:t>
            </a:fld>
            <a:endParaRPr lang="en-US"/>
          </a:p>
        </p:txBody>
      </p:sp>
      <p:sp>
        <p:nvSpPr>
          <p:cNvPr id="27" name="Slide Number Placeholder 26"/>
          <p:cNvSpPr>
            <a:spLocks noGrp="1"/>
          </p:cNvSpPr>
          <p:nvPr>
            <p:ph type="sldNum" sz="quarter" idx="11"/>
          </p:nvPr>
        </p:nvSpPr>
        <p:spPr/>
        <p:txBody>
          <a:bodyPr rtlCol="0"/>
          <a:lstStyle/>
          <a:p>
            <a:fld id="{BB0ED5B9-17CB-4B85-92E8-A3D20FBDE49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5345C470-3543-4EBD-901C-FFDA07EF3FC5}" type="datetime1">
              <a:rPr lang="en-US" smtClean="0"/>
              <a:pPr/>
              <a:t>11/7/2012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B0ED5B9-17CB-4B85-92E8-A3D20FBDE4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9E689-0B56-491C-8E76-E873F3D19FEA}" type="datetime1">
              <a:rPr lang="en-US" smtClean="0"/>
              <a:pPr/>
              <a:t>11/7/2012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0ED5B9-17CB-4B85-92E8-A3D20FBDE4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DFF2CF-E4DD-496F-BCF2-3EE72E3D4637}" type="datetime1">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ED5B9-17CB-4B85-92E8-A3D20FBDE4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835521F-E373-41BD-A3C3-1565C9EBFB8C}" type="datetime1">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ED5B9-17CB-4B85-92E8-A3D20FBDE4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8582318-6427-4383-83AF-0D73202634EE}" type="datetime1">
              <a:rPr lang="en-US" smtClean="0"/>
              <a:pPr/>
              <a:t>11/7/2012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B0ED5B9-17CB-4B85-92E8-A3D20FBDE4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09800"/>
            <a:ext cx="8686800" cy="1470025"/>
          </a:xfrm>
        </p:spPr>
        <p:txBody>
          <a:bodyPr/>
          <a:lstStyle/>
          <a:p>
            <a:r>
              <a:rPr lang="en-US" dirty="0" smtClean="0"/>
              <a:t>THANKSGIVING</a:t>
            </a:r>
            <a:endParaRPr lang="en-US" dirty="0"/>
          </a:p>
        </p:txBody>
      </p:sp>
      <p:sp>
        <p:nvSpPr>
          <p:cNvPr id="3" name="Subtitle 2"/>
          <p:cNvSpPr>
            <a:spLocks noGrp="1"/>
          </p:cNvSpPr>
          <p:nvPr>
            <p:ph type="subTitle" idx="1"/>
          </p:nvPr>
        </p:nvSpPr>
        <p:spPr>
          <a:xfrm>
            <a:off x="609600" y="4191000"/>
            <a:ext cx="8534400" cy="1752600"/>
          </a:xfrm>
        </p:spPr>
        <p:txBody>
          <a:bodyPr>
            <a:normAutofit fontScale="62500" lnSpcReduction="20000"/>
          </a:bodyPr>
          <a:lstStyle/>
          <a:p>
            <a:r>
              <a:rPr lang="en-US" sz="6000" dirty="0" smtClean="0"/>
              <a:t>San Diego Bible Students Convention</a:t>
            </a:r>
          </a:p>
          <a:p>
            <a:r>
              <a:rPr lang="en-US" sz="4000" dirty="0" smtClean="0"/>
              <a:t>Bro. Richard Doctor</a:t>
            </a:r>
          </a:p>
          <a:p>
            <a:r>
              <a:rPr lang="en-US" sz="4000" dirty="0" smtClean="0"/>
              <a:t>November 9, 2012</a:t>
            </a:r>
          </a:p>
        </p:txBody>
      </p:sp>
      <p:sp>
        <p:nvSpPr>
          <p:cNvPr id="4" name="Slide Number Placeholder 3"/>
          <p:cNvSpPr>
            <a:spLocks noGrp="1"/>
          </p:cNvSpPr>
          <p:nvPr>
            <p:ph type="sldNum" sz="quarter" idx="12"/>
          </p:nvPr>
        </p:nvSpPr>
        <p:spPr/>
        <p:txBody>
          <a:bodyPr/>
          <a:lstStyle/>
          <a:p>
            <a:fld id="{BB0ED5B9-17CB-4B85-92E8-A3D20FBDE49B}" type="slidenum">
              <a:rPr lang="en-US" smtClean="0"/>
              <a:pPr/>
              <a:t>1</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657600" y="304800"/>
            <a:ext cx="1981200" cy="19619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0ED5B9-17CB-4B85-92E8-A3D20FBDE49B}" type="slidenum">
              <a:rPr lang="en-US" smtClean="0"/>
              <a:pPr/>
              <a:t>10</a:t>
            </a:fld>
            <a:endParaRPr lang="en-US"/>
          </a:p>
        </p:txBody>
      </p:sp>
      <p:pic>
        <p:nvPicPr>
          <p:cNvPr id="8" name="Picture 7" descr="Tornado 1.jpg"/>
          <p:cNvPicPr>
            <a:picLocks noChangeAspect="1"/>
          </p:cNvPicPr>
          <p:nvPr/>
        </p:nvPicPr>
        <p:blipFill>
          <a:blip r:embed="rId2" cstate="print"/>
          <a:stretch>
            <a:fillRect/>
          </a:stretch>
        </p:blipFill>
        <p:spPr>
          <a:xfrm>
            <a:off x="-79545" y="1219200"/>
            <a:ext cx="9223545" cy="5791200"/>
          </a:xfrm>
          <a:prstGeom prst="rect">
            <a:avLst/>
          </a:prstGeom>
        </p:spPr>
      </p:pic>
      <p:sp>
        <p:nvSpPr>
          <p:cNvPr id="2" name="Title 1"/>
          <p:cNvSpPr>
            <a:spLocks noGrp="1"/>
          </p:cNvSpPr>
          <p:nvPr>
            <p:ph type="title"/>
          </p:nvPr>
        </p:nvSpPr>
        <p:spPr>
          <a:xfrm>
            <a:off x="457200" y="1828800"/>
            <a:ext cx="8686800" cy="1066800"/>
          </a:xfrm>
        </p:spPr>
        <p:txBody>
          <a:bodyPr>
            <a:normAutofit fontScale="90000"/>
          </a:bodyPr>
          <a:lstStyle/>
          <a:p>
            <a:r>
              <a:rPr lang="en-US" dirty="0" smtClean="0">
                <a:solidFill>
                  <a:srgbClr val="FFFF00"/>
                </a:solidFill>
              </a:rPr>
              <a:t>Jonah surely was in the midst of trial</a:t>
            </a:r>
            <a:br>
              <a:rPr lang="en-US" dirty="0" smtClean="0">
                <a:solidFill>
                  <a:srgbClr val="FFFF00"/>
                </a:solidFill>
              </a:rPr>
            </a:br>
            <a:r>
              <a:rPr lang="en-US" dirty="0" smtClean="0">
                <a:solidFill>
                  <a:srgbClr val="FFFF00"/>
                </a:solidFill>
              </a:rPr>
              <a:t>and the storms of life.  He was fleeing God because Jonah was upset with God.</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971800"/>
            <a:ext cx="4876800" cy="1066800"/>
          </a:xfrm>
        </p:spPr>
        <p:txBody>
          <a:bodyPr>
            <a:normAutofit fontScale="90000"/>
          </a:bodyPr>
          <a:lstStyle/>
          <a:p>
            <a:r>
              <a:rPr lang="en-US" dirty="0" smtClean="0"/>
              <a:t>Then Jonah prayed unto the LORD his God out of the fish's belly, </a:t>
            </a:r>
            <a:br>
              <a:rPr lang="en-US" dirty="0" smtClean="0"/>
            </a:br>
            <a:r>
              <a:rPr lang="en-US" dirty="0" smtClean="0"/>
              <a:t>And said, I cried by reason of mine affliction unto the LORD, and he heard me; out of the belly of hell cried I, </a:t>
            </a:r>
            <a:r>
              <a:rPr lang="en-US" i="1" dirty="0" smtClean="0"/>
              <a:t>and thou </a:t>
            </a:r>
            <a:r>
              <a:rPr lang="en-US" i="1" dirty="0" err="1" smtClean="0"/>
              <a:t>heardest</a:t>
            </a:r>
            <a:r>
              <a:rPr lang="en-US" i="1" dirty="0" smtClean="0"/>
              <a:t> my voice.</a:t>
            </a:r>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11</a:t>
            </a:fld>
            <a:endParaRPr lang="en-US"/>
          </a:p>
        </p:txBody>
      </p:sp>
      <p:pic>
        <p:nvPicPr>
          <p:cNvPr id="5" name="Picture 4" descr="Hands prying to other hands.jpg"/>
          <p:cNvPicPr>
            <a:picLocks noChangeAspect="1"/>
          </p:cNvPicPr>
          <p:nvPr/>
        </p:nvPicPr>
        <p:blipFill>
          <a:blip r:embed="rId2" cstate="print"/>
          <a:stretch>
            <a:fillRect/>
          </a:stretch>
        </p:blipFill>
        <p:spPr>
          <a:xfrm>
            <a:off x="0" y="609600"/>
            <a:ext cx="3752850" cy="60007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ormy ocean.jpg"/>
          <p:cNvPicPr>
            <a:picLocks noGrp="1" noChangeAspect="1"/>
          </p:cNvPicPr>
          <p:nvPr>
            <p:ph idx="1"/>
          </p:nvPr>
        </p:nvPicPr>
        <p:blipFill>
          <a:blip r:embed="rId2" cstate="print"/>
          <a:stretch>
            <a:fillRect/>
          </a:stretch>
        </p:blipFill>
        <p:spPr>
          <a:xfrm>
            <a:off x="422549" y="685800"/>
            <a:ext cx="8264251" cy="6172200"/>
          </a:xfrm>
        </p:spPr>
      </p:pic>
      <p:sp>
        <p:nvSpPr>
          <p:cNvPr id="2" name="Title 1"/>
          <p:cNvSpPr>
            <a:spLocks noGrp="1"/>
          </p:cNvSpPr>
          <p:nvPr>
            <p:ph type="title"/>
          </p:nvPr>
        </p:nvSpPr>
        <p:spPr>
          <a:xfrm>
            <a:off x="762000" y="5029200"/>
            <a:ext cx="8229600" cy="1066800"/>
          </a:xfrm>
        </p:spPr>
        <p:txBody>
          <a:bodyPr>
            <a:normAutofit fontScale="90000"/>
          </a:bodyPr>
          <a:lstStyle/>
          <a:p>
            <a:r>
              <a:rPr lang="en-US" dirty="0" smtClean="0">
                <a:solidFill>
                  <a:srgbClr val="FFFF00"/>
                </a:solidFill>
              </a:rPr>
              <a:t>For thou </a:t>
            </a:r>
            <a:r>
              <a:rPr lang="en-US" dirty="0" err="1" smtClean="0">
                <a:solidFill>
                  <a:srgbClr val="FFFF00"/>
                </a:solidFill>
              </a:rPr>
              <a:t>hadst</a:t>
            </a:r>
            <a:r>
              <a:rPr lang="en-US" dirty="0" smtClean="0">
                <a:solidFill>
                  <a:srgbClr val="FFFF00"/>
                </a:solidFill>
              </a:rPr>
              <a:t> cast me into the deep, in the midst of the seas; and the floods compassed me about: all thy billows and thy waves passed over me</a:t>
            </a:r>
            <a:r>
              <a:rPr lang="en-US" dirty="0" smtClean="0"/>
              <a:t>.</a:t>
            </a:r>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Then I said, I am cast out of thy sight; yet I will look again toward thy holy temple.</a:t>
            </a:r>
            <a:endParaRPr lang="en-US" dirty="0"/>
          </a:p>
        </p:txBody>
      </p:sp>
      <p:pic>
        <p:nvPicPr>
          <p:cNvPr id="5" name="Content Placeholder 4" descr="solomons temple.jpg"/>
          <p:cNvPicPr>
            <a:picLocks noGrp="1" noChangeAspect="1"/>
          </p:cNvPicPr>
          <p:nvPr>
            <p:ph idx="1"/>
          </p:nvPr>
        </p:nvPicPr>
        <p:blipFill>
          <a:blip r:embed="rId2" cstate="print"/>
          <a:stretch>
            <a:fillRect/>
          </a:stretch>
        </p:blipFill>
        <p:spPr>
          <a:xfrm>
            <a:off x="762000" y="3048000"/>
            <a:ext cx="7591425" cy="3248025"/>
          </a:xfrm>
        </p:spPr>
      </p:pic>
      <p:sp>
        <p:nvSpPr>
          <p:cNvPr id="4" name="Slide Number Placeholder 3"/>
          <p:cNvSpPr>
            <a:spLocks noGrp="1"/>
          </p:cNvSpPr>
          <p:nvPr>
            <p:ph type="sldNum" sz="quarter" idx="12"/>
          </p:nvPr>
        </p:nvSpPr>
        <p:spPr/>
        <p:txBody>
          <a:bodyPr/>
          <a:lstStyle/>
          <a:p>
            <a:fld id="{BB0ED5B9-17CB-4B85-92E8-A3D20FBDE49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05400"/>
            <a:ext cx="8458200" cy="1066800"/>
          </a:xfrm>
        </p:spPr>
        <p:txBody>
          <a:bodyPr>
            <a:normAutofit fontScale="90000"/>
          </a:bodyPr>
          <a:lstStyle/>
          <a:p>
            <a:r>
              <a:rPr lang="en-US" sz="4400" b="1" dirty="0" smtClean="0"/>
              <a:t>The waters compassed me about, </a:t>
            </a:r>
            <a:r>
              <a:rPr lang="en-US" sz="4400" b="1" i="1" dirty="0" smtClean="0"/>
              <a:t>even to the soul: the depth closed me round about, the weeds were wrapped about my head.</a:t>
            </a:r>
            <a:r>
              <a:rPr lang="en-US" sz="4400" i="1" dirty="0" smtClean="0"/>
              <a:t>. </a:t>
            </a:r>
            <a:r>
              <a:rPr lang="en-US" i="1" dirty="0" smtClean="0"/>
              <a:t/>
            </a:r>
            <a:br>
              <a:rPr lang="en-US" i="1" dirty="0" smtClean="0"/>
            </a:br>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14</a:t>
            </a:fld>
            <a:endParaRPr lang="en-US"/>
          </a:p>
        </p:txBody>
      </p:sp>
      <p:pic>
        <p:nvPicPr>
          <p:cNvPr id="5" name="Picture 4" descr="kelp.jpg"/>
          <p:cNvPicPr>
            <a:picLocks noChangeAspect="1"/>
          </p:cNvPicPr>
          <p:nvPr/>
        </p:nvPicPr>
        <p:blipFill>
          <a:blip r:embed="rId2" cstate="print"/>
          <a:stretch>
            <a:fillRect/>
          </a:stretch>
        </p:blipFill>
        <p:spPr>
          <a:xfrm>
            <a:off x="1828800" y="685800"/>
            <a:ext cx="5266146" cy="3505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untain seas straighten.jpg"/>
          <p:cNvPicPr>
            <a:picLocks noChangeAspect="1"/>
          </p:cNvPicPr>
          <p:nvPr/>
        </p:nvPicPr>
        <p:blipFill>
          <a:blip r:embed="rId2" cstate="print"/>
          <a:stretch>
            <a:fillRect/>
          </a:stretch>
        </p:blipFill>
        <p:spPr>
          <a:xfrm>
            <a:off x="0" y="914400"/>
            <a:ext cx="9144000" cy="5631283"/>
          </a:xfrm>
          <a:prstGeom prst="rect">
            <a:avLst/>
          </a:prstGeom>
        </p:spPr>
      </p:pic>
      <p:sp>
        <p:nvSpPr>
          <p:cNvPr id="2" name="Title 1"/>
          <p:cNvSpPr>
            <a:spLocks noGrp="1"/>
          </p:cNvSpPr>
          <p:nvPr>
            <p:ph type="title"/>
          </p:nvPr>
        </p:nvSpPr>
        <p:spPr>
          <a:xfrm>
            <a:off x="533400" y="2362200"/>
            <a:ext cx="8229600" cy="1066800"/>
          </a:xfrm>
        </p:spPr>
        <p:txBody>
          <a:bodyPr>
            <a:normAutofit fontScale="90000"/>
          </a:bodyPr>
          <a:lstStyle/>
          <a:p>
            <a:r>
              <a:rPr lang="en-US" sz="4400" dirty="0" smtClean="0">
                <a:solidFill>
                  <a:srgbClr val="FFFF00"/>
                </a:solidFill>
              </a:rPr>
              <a:t>I went down to the bottoms of the mountains; the earth with her bars </a:t>
            </a:r>
            <a:r>
              <a:rPr lang="en-US" sz="4400" i="1" dirty="0" smtClean="0">
                <a:solidFill>
                  <a:srgbClr val="FFFF00"/>
                </a:solidFill>
              </a:rPr>
              <a:t>was about me for ever: yet hast thou brought up my life from corruption, O LORD my God. </a:t>
            </a:r>
            <a:r>
              <a:rPr lang="en-US" i="1" dirty="0" smtClean="0"/>
              <a:t/>
            </a:r>
            <a:br>
              <a:rPr lang="en-US" i="1" dirty="0" smtClean="0"/>
            </a:br>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29000"/>
            <a:ext cx="4343400" cy="1066800"/>
          </a:xfrm>
        </p:spPr>
        <p:txBody>
          <a:bodyPr>
            <a:normAutofit fontScale="90000"/>
          </a:bodyPr>
          <a:lstStyle/>
          <a:p>
            <a:r>
              <a:rPr lang="en-US" sz="4400" dirty="0" smtClean="0"/>
              <a:t>When my soul fainted within me I remembered the LORD: and my prayer came in unto thee, into </a:t>
            </a:r>
            <a:r>
              <a:rPr lang="en-US" sz="4400" dirty="0" err="1" smtClean="0"/>
              <a:t>thine</a:t>
            </a:r>
            <a:r>
              <a:rPr lang="en-US" sz="4400" dirty="0" smtClean="0"/>
              <a:t> holy temple. </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16</a:t>
            </a:fld>
            <a:endParaRPr lang="en-US"/>
          </a:p>
        </p:txBody>
      </p:sp>
      <p:pic>
        <p:nvPicPr>
          <p:cNvPr id="5" name="Picture 4" descr="statue sad.jpg"/>
          <p:cNvPicPr>
            <a:picLocks noChangeAspect="1"/>
          </p:cNvPicPr>
          <p:nvPr/>
        </p:nvPicPr>
        <p:blipFill>
          <a:blip r:embed="rId2" cstate="print"/>
          <a:stretch>
            <a:fillRect/>
          </a:stretch>
        </p:blipFill>
        <p:spPr>
          <a:xfrm>
            <a:off x="4638675" y="685800"/>
            <a:ext cx="4505325" cy="601027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3048000"/>
            <a:ext cx="3962400" cy="1066800"/>
          </a:xfrm>
        </p:spPr>
        <p:txBody>
          <a:bodyPr>
            <a:noAutofit/>
          </a:bodyPr>
          <a:lstStyle/>
          <a:p>
            <a:r>
              <a:rPr lang="en-US" dirty="0" smtClean="0"/>
              <a:t>They that observe lying vanities forsake their own mercy. But I will sacrifice unto thee …</a:t>
            </a:r>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17</a:t>
            </a:fld>
            <a:endParaRPr lang="en-US"/>
          </a:p>
        </p:txBody>
      </p:sp>
      <p:pic>
        <p:nvPicPr>
          <p:cNvPr id="5" name="Picture 4" descr="pray cemetary.jpg"/>
          <p:cNvPicPr>
            <a:picLocks noChangeAspect="1"/>
          </p:cNvPicPr>
          <p:nvPr/>
        </p:nvPicPr>
        <p:blipFill>
          <a:blip r:embed="rId2" cstate="print"/>
          <a:stretch>
            <a:fillRect/>
          </a:stretch>
        </p:blipFill>
        <p:spPr>
          <a:xfrm>
            <a:off x="609600" y="685800"/>
            <a:ext cx="4000500" cy="60007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0"/>
            <a:ext cx="3962400" cy="1066800"/>
          </a:xfrm>
        </p:spPr>
        <p:txBody>
          <a:bodyPr>
            <a:noAutofit/>
          </a:bodyPr>
          <a:lstStyle/>
          <a:p>
            <a:r>
              <a:rPr lang="en-US" dirty="0" smtClean="0">
                <a:solidFill>
                  <a:srgbClr val="0033CC"/>
                </a:solidFill>
              </a:rPr>
              <a:t>with the voice of thanksgiving</a:t>
            </a:r>
            <a:r>
              <a:rPr lang="en-US" dirty="0" smtClean="0"/>
              <a:t>; I will pay </a:t>
            </a:r>
            <a:r>
              <a:rPr lang="en-US" i="1" dirty="0" smtClean="0"/>
              <a:t>that that I have vowed. Salvation is of the LORD. </a:t>
            </a:r>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18</a:t>
            </a:fld>
            <a:endParaRPr lang="en-US"/>
          </a:p>
        </p:txBody>
      </p:sp>
      <p:pic>
        <p:nvPicPr>
          <p:cNvPr id="7" name="Picture 6" descr="sing woman.jpg"/>
          <p:cNvPicPr>
            <a:picLocks noChangeAspect="1"/>
          </p:cNvPicPr>
          <p:nvPr/>
        </p:nvPicPr>
        <p:blipFill>
          <a:blip r:embed="rId2" cstate="print"/>
          <a:stretch>
            <a:fillRect/>
          </a:stretch>
        </p:blipFill>
        <p:spPr>
          <a:xfrm>
            <a:off x="5410200" y="990600"/>
            <a:ext cx="3152775" cy="43910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Four Point linked to Thanksgiving</a:t>
            </a:r>
            <a:endParaRPr lang="en-US" sz="3600" dirty="0"/>
          </a:p>
        </p:txBody>
      </p:sp>
      <p:sp>
        <p:nvSpPr>
          <p:cNvPr id="3" name="Content Placeholder 2"/>
          <p:cNvSpPr>
            <a:spLocks noGrp="1"/>
          </p:cNvSpPr>
          <p:nvPr>
            <p:ph idx="1"/>
          </p:nvPr>
        </p:nvSpPr>
        <p:spPr>
          <a:xfrm>
            <a:off x="457200" y="2249424"/>
            <a:ext cx="3429000" cy="4325112"/>
          </a:xfrm>
        </p:spPr>
        <p:txBody>
          <a:bodyPr>
            <a:normAutofit/>
          </a:bodyPr>
          <a:lstStyle/>
          <a:p>
            <a:r>
              <a:rPr lang="en-US" sz="3600" b="1" dirty="0" smtClean="0">
                <a:solidFill>
                  <a:srgbClr val="0033CC"/>
                </a:solidFill>
                <a:latin typeface="+mj-lt"/>
              </a:rPr>
              <a:t>Acknowledgement</a:t>
            </a:r>
          </a:p>
          <a:p>
            <a:r>
              <a:rPr lang="en-US" sz="3600" dirty="0" smtClean="0">
                <a:latin typeface="+mj-lt"/>
              </a:rPr>
              <a:t>Confession</a:t>
            </a:r>
          </a:p>
          <a:p>
            <a:r>
              <a:rPr lang="en-US" sz="3600" dirty="0" smtClean="0">
                <a:latin typeface="+mj-lt"/>
              </a:rPr>
              <a:t>Vision of the Holy</a:t>
            </a:r>
          </a:p>
          <a:p>
            <a:r>
              <a:rPr lang="en-US" sz="3600" dirty="0" smtClean="0">
                <a:latin typeface="+mj-lt"/>
              </a:rPr>
              <a:t>Thanksgiving in our voice</a:t>
            </a:r>
            <a:endParaRPr lang="en-US" sz="3600" dirty="0">
              <a:latin typeface="+mj-lt"/>
            </a:endParaRPr>
          </a:p>
        </p:txBody>
      </p:sp>
      <p:sp>
        <p:nvSpPr>
          <p:cNvPr id="4" name="Slide Number Placeholder 3"/>
          <p:cNvSpPr>
            <a:spLocks noGrp="1"/>
          </p:cNvSpPr>
          <p:nvPr>
            <p:ph type="sldNum" sz="quarter" idx="12"/>
          </p:nvPr>
        </p:nvSpPr>
        <p:spPr/>
        <p:txBody>
          <a:bodyPr/>
          <a:lstStyle/>
          <a:p>
            <a:fld id="{BB0ED5B9-17CB-4B85-92E8-A3D20FBDE49B}" type="slidenum">
              <a:rPr lang="en-US" smtClean="0"/>
              <a:pPr/>
              <a:t>19</a:t>
            </a:fld>
            <a:endParaRPr lang="en-US"/>
          </a:p>
        </p:txBody>
      </p:sp>
      <p:pic>
        <p:nvPicPr>
          <p:cNvPr id="5" name="Picture 4" descr="hands receiving water.jpg"/>
          <p:cNvPicPr>
            <a:picLocks noChangeAspect="1"/>
          </p:cNvPicPr>
          <p:nvPr/>
        </p:nvPicPr>
        <p:blipFill>
          <a:blip r:embed="rId2" cstate="print"/>
          <a:stretch>
            <a:fillRect/>
          </a:stretch>
        </p:blipFill>
        <p:spPr>
          <a:xfrm>
            <a:off x="3882076" y="2209800"/>
            <a:ext cx="5261924" cy="3505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30562"/>
          </a:xfrm>
        </p:spPr>
        <p:txBody>
          <a:bodyPr>
            <a:normAutofit/>
          </a:bodyPr>
          <a:lstStyle/>
          <a:p>
            <a:r>
              <a:rPr lang="en-US" sz="3600" dirty="0" smtClean="0"/>
              <a:t>Colossians 2:7  “Rooted and built up in him, and </a:t>
            </a:r>
            <a:r>
              <a:rPr lang="en-US" sz="3600" dirty="0" err="1" smtClean="0"/>
              <a:t>stablished</a:t>
            </a:r>
            <a:r>
              <a:rPr lang="en-US" sz="3600" dirty="0" smtClean="0"/>
              <a:t> in the faith, as ye have been taught, abounding therein with </a:t>
            </a:r>
            <a:r>
              <a:rPr lang="en-US" sz="3600" b="1" u="sng" dirty="0" smtClean="0">
                <a:solidFill>
                  <a:schemeClr val="tx1"/>
                </a:solidFill>
              </a:rPr>
              <a:t>thanksgiving</a:t>
            </a:r>
            <a:r>
              <a:rPr lang="en-US" sz="3600" dirty="0" smtClean="0">
                <a:solidFill>
                  <a:schemeClr val="tx1"/>
                </a:solidFill>
              </a:rPr>
              <a:t>.” </a:t>
            </a:r>
            <a:endParaRPr lang="en-US" sz="3600" dirty="0">
              <a:solidFill>
                <a:schemeClr val="tx1"/>
              </a:solidFill>
            </a:endParaRPr>
          </a:p>
        </p:txBody>
      </p:sp>
      <p:sp>
        <p:nvSpPr>
          <p:cNvPr id="4" name="Slide Number Placeholder 3"/>
          <p:cNvSpPr>
            <a:spLocks noGrp="1"/>
          </p:cNvSpPr>
          <p:nvPr>
            <p:ph type="sldNum" sz="quarter" idx="12"/>
          </p:nvPr>
        </p:nvSpPr>
        <p:spPr/>
        <p:txBody>
          <a:bodyPr>
            <a:normAutofit/>
          </a:bodyPr>
          <a:lstStyle/>
          <a:p>
            <a:fld id="{BB0ED5B9-17CB-4B85-92E8-A3D20FBDE49B}" type="slidenum">
              <a:rPr lang="en-US" smtClean="0"/>
              <a:pPr/>
              <a:t>2</a:t>
            </a:fld>
            <a:endParaRPr lang="en-US"/>
          </a:p>
        </p:txBody>
      </p:sp>
      <p:pic>
        <p:nvPicPr>
          <p:cNvPr id="7" name="Picture 6" descr="tree trunk.jpg"/>
          <p:cNvPicPr>
            <a:picLocks noChangeAspect="1"/>
          </p:cNvPicPr>
          <p:nvPr/>
        </p:nvPicPr>
        <p:blipFill>
          <a:blip r:embed="rId2" cstate="print"/>
          <a:stretch>
            <a:fillRect/>
          </a:stretch>
        </p:blipFill>
        <p:spPr>
          <a:xfrm>
            <a:off x="2133600" y="3200400"/>
            <a:ext cx="4848626" cy="3657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1-Thanksgiving should be preceded by </a:t>
            </a:r>
            <a:r>
              <a:rPr lang="en-US" dirty="0" smtClean="0">
                <a:solidFill>
                  <a:srgbClr val="0033CC"/>
                </a:solidFill>
              </a:rPr>
              <a:t>acknowledging our Heavenly Father </a:t>
            </a:r>
            <a:r>
              <a:rPr lang="en-US" dirty="0" smtClean="0"/>
              <a:t>and preparing our hearts </a:t>
            </a:r>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20</a:t>
            </a:fld>
            <a:endParaRPr lang="en-US"/>
          </a:p>
        </p:txBody>
      </p:sp>
      <p:pic>
        <p:nvPicPr>
          <p:cNvPr id="2050" name="Picture 2" descr="C:\Users\richard\pleiades_gendler_big.jpg"/>
          <p:cNvPicPr>
            <a:picLocks noGrp="1" noChangeAspect="1" noChangeArrowheads="1"/>
          </p:cNvPicPr>
          <p:nvPr>
            <p:ph idx="1"/>
          </p:nvPr>
        </p:nvPicPr>
        <p:blipFill>
          <a:blip r:embed="rId2" cstate="print"/>
          <a:srcRect/>
          <a:stretch>
            <a:fillRect/>
          </a:stretch>
        </p:blipFill>
        <p:spPr bwMode="auto">
          <a:xfrm>
            <a:off x="1905000" y="2667000"/>
            <a:ext cx="5262734" cy="3962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971800"/>
            <a:ext cx="4876800" cy="1066800"/>
          </a:xfrm>
        </p:spPr>
        <p:txBody>
          <a:bodyPr>
            <a:normAutofit fontScale="90000"/>
          </a:bodyPr>
          <a:lstStyle/>
          <a:p>
            <a:r>
              <a:rPr lang="en-US" dirty="0" smtClean="0"/>
              <a:t>Then </a:t>
            </a:r>
            <a:r>
              <a:rPr lang="en-US" dirty="0" smtClean="0">
                <a:solidFill>
                  <a:srgbClr val="0033CC"/>
                </a:solidFill>
              </a:rPr>
              <a:t>Jonah prayed unto the LORD his God </a:t>
            </a:r>
            <a:r>
              <a:rPr lang="en-US" dirty="0" smtClean="0"/>
              <a:t>out of the fish's belly, </a:t>
            </a:r>
            <a:br>
              <a:rPr lang="en-US" dirty="0" smtClean="0"/>
            </a:br>
            <a:r>
              <a:rPr lang="en-US" dirty="0" smtClean="0"/>
              <a:t>And said, I cried by reason of mine affliction </a:t>
            </a:r>
            <a:r>
              <a:rPr lang="en-US" dirty="0" smtClean="0">
                <a:solidFill>
                  <a:srgbClr val="0033CC"/>
                </a:solidFill>
              </a:rPr>
              <a:t>unto the LORD, and he heard me</a:t>
            </a:r>
            <a:r>
              <a:rPr lang="en-US" dirty="0" smtClean="0"/>
              <a:t>; out of the belly of hell cried I, </a:t>
            </a:r>
            <a:r>
              <a:rPr lang="en-US" i="1" dirty="0" smtClean="0"/>
              <a:t>and </a:t>
            </a:r>
            <a:r>
              <a:rPr lang="en-US" i="1" dirty="0" smtClean="0">
                <a:solidFill>
                  <a:srgbClr val="0033CC"/>
                </a:solidFill>
              </a:rPr>
              <a:t>thou </a:t>
            </a:r>
            <a:r>
              <a:rPr lang="en-US" i="1" dirty="0" err="1" smtClean="0">
                <a:solidFill>
                  <a:srgbClr val="0033CC"/>
                </a:solidFill>
              </a:rPr>
              <a:t>heardest</a:t>
            </a:r>
            <a:r>
              <a:rPr lang="en-US" i="1" dirty="0" smtClean="0">
                <a:solidFill>
                  <a:srgbClr val="0033CC"/>
                </a:solidFill>
              </a:rPr>
              <a:t> my voice</a:t>
            </a:r>
            <a:r>
              <a:rPr lang="en-US" i="1" dirty="0" smtClean="0"/>
              <a:t>.</a:t>
            </a:r>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21</a:t>
            </a:fld>
            <a:endParaRPr lang="en-US"/>
          </a:p>
        </p:txBody>
      </p:sp>
      <p:pic>
        <p:nvPicPr>
          <p:cNvPr id="5" name="Picture 4" descr="Hands prying to other hands.jpg"/>
          <p:cNvPicPr>
            <a:picLocks noChangeAspect="1"/>
          </p:cNvPicPr>
          <p:nvPr/>
        </p:nvPicPr>
        <p:blipFill>
          <a:blip r:embed="rId2" cstate="print"/>
          <a:stretch>
            <a:fillRect/>
          </a:stretch>
        </p:blipFill>
        <p:spPr>
          <a:xfrm>
            <a:off x="0" y="609600"/>
            <a:ext cx="3752850" cy="60007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0"/>
            <a:ext cx="4876800" cy="1066800"/>
          </a:xfrm>
        </p:spPr>
        <p:txBody>
          <a:bodyPr>
            <a:noAutofit/>
          </a:bodyPr>
          <a:lstStyle/>
          <a:p>
            <a:r>
              <a:rPr lang="en-US" dirty="0" smtClean="0"/>
              <a:t>2-Thanksgiving should be preceded by </a:t>
            </a:r>
            <a:r>
              <a:rPr lang="en-US" dirty="0" smtClean="0">
                <a:solidFill>
                  <a:srgbClr val="0033CC"/>
                </a:solidFill>
              </a:rPr>
              <a:t>confessing our sins </a:t>
            </a:r>
            <a:r>
              <a:rPr lang="en-US" dirty="0" smtClean="0"/>
              <a:t>to God</a:t>
            </a:r>
            <a:br>
              <a:rPr lang="en-US" dirty="0" smtClean="0"/>
            </a:br>
            <a:r>
              <a:rPr lang="en-US" dirty="0" smtClean="0"/>
              <a:t/>
            </a:r>
            <a:br>
              <a:rPr lang="en-US" dirty="0" smtClean="0"/>
            </a:br>
            <a:endParaRPr lang="en-US" dirty="0">
              <a:solidFill>
                <a:srgbClr val="0033CC"/>
              </a:solidFill>
            </a:endParaRPr>
          </a:p>
        </p:txBody>
      </p:sp>
      <p:pic>
        <p:nvPicPr>
          <p:cNvPr id="5" name="Content Placeholder 4" descr="prayer confession.jpg"/>
          <p:cNvPicPr>
            <a:picLocks noGrp="1" noChangeAspect="1"/>
          </p:cNvPicPr>
          <p:nvPr>
            <p:ph idx="1"/>
          </p:nvPr>
        </p:nvPicPr>
        <p:blipFill>
          <a:blip r:embed="rId2" cstate="print"/>
          <a:stretch>
            <a:fillRect/>
          </a:stretch>
        </p:blipFill>
        <p:spPr>
          <a:xfrm>
            <a:off x="533400" y="1066800"/>
            <a:ext cx="3221130" cy="4324350"/>
          </a:xfrm>
        </p:spPr>
      </p:pic>
      <p:sp>
        <p:nvSpPr>
          <p:cNvPr id="4" name="Slide Number Placeholder 3"/>
          <p:cNvSpPr>
            <a:spLocks noGrp="1"/>
          </p:cNvSpPr>
          <p:nvPr>
            <p:ph type="sldNum" sz="quarter" idx="12"/>
          </p:nvPr>
        </p:nvSpPr>
        <p:spPr/>
        <p:txBody>
          <a:bodyPr/>
          <a:lstStyle/>
          <a:p>
            <a:fld id="{BB0ED5B9-17CB-4B85-92E8-A3D20FBDE49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971800"/>
            <a:ext cx="4876800" cy="1066800"/>
          </a:xfrm>
        </p:spPr>
        <p:txBody>
          <a:bodyPr>
            <a:normAutofit fontScale="90000"/>
          </a:bodyPr>
          <a:lstStyle/>
          <a:p>
            <a:r>
              <a:rPr lang="en-US" dirty="0" smtClean="0"/>
              <a:t>Then Jonah prayed unto the LORD his God out of the fish's belly, </a:t>
            </a:r>
            <a:br>
              <a:rPr lang="en-US" dirty="0" smtClean="0"/>
            </a:br>
            <a:r>
              <a:rPr lang="en-US" dirty="0" smtClean="0"/>
              <a:t>And said, </a:t>
            </a:r>
            <a:r>
              <a:rPr lang="en-US" dirty="0" smtClean="0">
                <a:solidFill>
                  <a:srgbClr val="0033CC"/>
                </a:solidFill>
              </a:rPr>
              <a:t>I cried by reason of mine affliction </a:t>
            </a:r>
            <a:r>
              <a:rPr lang="en-US" dirty="0" smtClean="0"/>
              <a:t>unto the LORD, and he heard me; </a:t>
            </a:r>
            <a:r>
              <a:rPr lang="en-US" dirty="0" smtClean="0">
                <a:solidFill>
                  <a:srgbClr val="0033CC"/>
                </a:solidFill>
              </a:rPr>
              <a:t>out of the belly of hell cried I</a:t>
            </a:r>
            <a:r>
              <a:rPr lang="en-US" dirty="0" smtClean="0"/>
              <a:t>, </a:t>
            </a:r>
            <a:r>
              <a:rPr lang="en-US" i="1" dirty="0" smtClean="0"/>
              <a:t>and thou </a:t>
            </a:r>
            <a:r>
              <a:rPr lang="en-US" i="1" dirty="0" err="1" smtClean="0"/>
              <a:t>heardest</a:t>
            </a:r>
            <a:r>
              <a:rPr lang="en-US" i="1" dirty="0" smtClean="0"/>
              <a:t> my voice.</a:t>
            </a:r>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23</a:t>
            </a:fld>
            <a:endParaRPr lang="en-US"/>
          </a:p>
        </p:txBody>
      </p:sp>
      <p:pic>
        <p:nvPicPr>
          <p:cNvPr id="5" name="Picture 4" descr="Hands prying to other hands.jpg"/>
          <p:cNvPicPr>
            <a:picLocks noChangeAspect="1"/>
          </p:cNvPicPr>
          <p:nvPr/>
        </p:nvPicPr>
        <p:blipFill>
          <a:blip r:embed="rId2" cstate="print"/>
          <a:stretch>
            <a:fillRect/>
          </a:stretch>
        </p:blipFill>
        <p:spPr>
          <a:xfrm>
            <a:off x="0" y="609600"/>
            <a:ext cx="3752850" cy="60007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610600" cy="1066800"/>
          </a:xfrm>
        </p:spPr>
        <p:txBody>
          <a:bodyPr>
            <a:normAutofit fontScale="90000"/>
          </a:bodyPr>
          <a:lstStyle/>
          <a:p>
            <a:r>
              <a:rPr lang="en-US" dirty="0" smtClean="0"/>
              <a:t>3- Thanksgiving - </a:t>
            </a:r>
            <a:r>
              <a:rPr lang="en-US" dirty="0" smtClean="0">
                <a:solidFill>
                  <a:srgbClr val="0033CC"/>
                </a:solidFill>
              </a:rPr>
              <a:t>Especially, in the midst of trials</a:t>
            </a:r>
            <a:r>
              <a:rPr lang="en-US" dirty="0" smtClean="0"/>
              <a:t> we should envision the holy</a:t>
            </a:r>
            <a:endParaRPr lang="en-US" dirty="0"/>
          </a:p>
        </p:txBody>
      </p:sp>
      <p:pic>
        <p:nvPicPr>
          <p:cNvPr id="5" name="Content Placeholder 4" descr="solomons temple.jpg"/>
          <p:cNvPicPr>
            <a:picLocks noGrp="1" noChangeAspect="1"/>
          </p:cNvPicPr>
          <p:nvPr>
            <p:ph idx="1"/>
          </p:nvPr>
        </p:nvPicPr>
        <p:blipFill>
          <a:blip r:embed="rId2" cstate="print"/>
          <a:stretch>
            <a:fillRect/>
          </a:stretch>
        </p:blipFill>
        <p:spPr>
          <a:xfrm>
            <a:off x="776287" y="2787650"/>
            <a:ext cx="7591425" cy="3248025"/>
          </a:xfrm>
        </p:spPr>
      </p:pic>
      <p:sp>
        <p:nvSpPr>
          <p:cNvPr id="4" name="Slide Number Placeholder 3"/>
          <p:cNvSpPr>
            <a:spLocks noGrp="1"/>
          </p:cNvSpPr>
          <p:nvPr>
            <p:ph type="sldNum" sz="quarter" idx="12"/>
          </p:nvPr>
        </p:nvSpPr>
        <p:spPr/>
        <p:txBody>
          <a:bodyPr/>
          <a:lstStyle/>
          <a:p>
            <a:fld id="{BB0ED5B9-17CB-4B85-92E8-A3D20FBDE49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143000"/>
            <a:ext cx="8229600" cy="1066800"/>
          </a:xfrm>
        </p:spPr>
        <p:txBody>
          <a:bodyPr>
            <a:normAutofit fontScale="90000"/>
          </a:bodyPr>
          <a:lstStyle/>
          <a:p>
            <a:r>
              <a:rPr lang="en-US" dirty="0" smtClean="0"/>
              <a:t>Then I said, I am cast out of thy sight; yet I will look again toward thy holy temple.</a:t>
            </a:r>
            <a:endParaRPr lang="en-US" dirty="0"/>
          </a:p>
        </p:txBody>
      </p:sp>
      <p:pic>
        <p:nvPicPr>
          <p:cNvPr id="5" name="Content Placeholder 4" descr="solomons temple.jpg"/>
          <p:cNvPicPr>
            <a:picLocks noGrp="1" noChangeAspect="1"/>
          </p:cNvPicPr>
          <p:nvPr>
            <p:ph idx="1"/>
          </p:nvPr>
        </p:nvPicPr>
        <p:blipFill>
          <a:blip r:embed="rId2" cstate="print"/>
          <a:stretch>
            <a:fillRect/>
          </a:stretch>
        </p:blipFill>
        <p:spPr>
          <a:xfrm>
            <a:off x="762000" y="3048000"/>
            <a:ext cx="7591425" cy="3248025"/>
          </a:xfrm>
        </p:spPr>
      </p:pic>
      <p:sp>
        <p:nvSpPr>
          <p:cNvPr id="4" name="Slide Number Placeholder 3"/>
          <p:cNvSpPr>
            <a:spLocks noGrp="1"/>
          </p:cNvSpPr>
          <p:nvPr>
            <p:ph type="sldNum" sz="quarter" idx="12"/>
          </p:nvPr>
        </p:nvSpPr>
        <p:spPr/>
        <p:txBody>
          <a:bodyPr/>
          <a:lstStyle/>
          <a:p>
            <a:fld id="{BB0ED5B9-17CB-4B85-92E8-A3D20FBDE49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Autofit/>
          </a:bodyPr>
          <a:lstStyle/>
          <a:p>
            <a:r>
              <a:rPr lang="en-US" dirty="0" smtClean="0"/>
              <a:t>4-Thanksgiving should flow from our hearts and </a:t>
            </a:r>
            <a:r>
              <a:rPr lang="en-US" dirty="0" smtClean="0">
                <a:solidFill>
                  <a:srgbClr val="0033CC"/>
                </a:solidFill>
              </a:rPr>
              <a:t>to our voice</a:t>
            </a:r>
            <a:endParaRPr lang="en-US" dirty="0">
              <a:solidFill>
                <a:srgbClr val="0033CC"/>
              </a:solidFill>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26</a:t>
            </a:fld>
            <a:endParaRPr lang="en-US"/>
          </a:p>
        </p:txBody>
      </p:sp>
      <p:pic>
        <p:nvPicPr>
          <p:cNvPr id="5" name="Picture 4" descr="Jesus06.jpg"/>
          <p:cNvPicPr>
            <a:picLocks noChangeAspect="1"/>
          </p:cNvPicPr>
          <p:nvPr/>
        </p:nvPicPr>
        <p:blipFill>
          <a:blip r:embed="rId2" cstate="print"/>
          <a:stretch>
            <a:fillRect/>
          </a:stretch>
        </p:blipFill>
        <p:spPr>
          <a:xfrm>
            <a:off x="2819400" y="2362200"/>
            <a:ext cx="3403092" cy="33528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0"/>
            <a:ext cx="3962400" cy="1066800"/>
          </a:xfrm>
        </p:spPr>
        <p:txBody>
          <a:bodyPr>
            <a:noAutofit/>
          </a:bodyPr>
          <a:lstStyle/>
          <a:p>
            <a:r>
              <a:rPr lang="en-US" dirty="0" smtClean="0">
                <a:solidFill>
                  <a:srgbClr val="0033CC"/>
                </a:solidFill>
              </a:rPr>
              <a:t>with the voice of thanksgiving</a:t>
            </a:r>
            <a:r>
              <a:rPr lang="en-US" dirty="0" smtClean="0"/>
              <a:t>; I will pay </a:t>
            </a:r>
            <a:r>
              <a:rPr lang="en-US" i="1" dirty="0" smtClean="0"/>
              <a:t>that that I have vowed. Salvation is of the LORD. </a:t>
            </a:r>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27</a:t>
            </a:fld>
            <a:endParaRPr lang="en-US"/>
          </a:p>
        </p:txBody>
      </p:sp>
      <p:pic>
        <p:nvPicPr>
          <p:cNvPr id="7" name="Picture 6" descr="sing woman.jpg"/>
          <p:cNvPicPr>
            <a:picLocks noChangeAspect="1"/>
          </p:cNvPicPr>
          <p:nvPr/>
        </p:nvPicPr>
        <p:blipFill>
          <a:blip r:embed="rId2" cstate="print"/>
          <a:stretch>
            <a:fillRect/>
          </a:stretch>
        </p:blipFill>
        <p:spPr>
          <a:xfrm>
            <a:off x="5410200" y="990600"/>
            <a:ext cx="3152775" cy="439102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610600" cy="1066800"/>
          </a:xfrm>
        </p:spPr>
        <p:txBody>
          <a:bodyPr>
            <a:noAutofit/>
          </a:bodyPr>
          <a:lstStyle/>
          <a:p>
            <a:pPr algn="ctr"/>
            <a:r>
              <a:rPr lang="en-US" dirty="0" smtClean="0"/>
              <a:t>Jonah must have paid his vow.</a:t>
            </a:r>
            <a:endParaRPr lang="en-US" sz="3600" i="1" dirty="0">
              <a:solidFill>
                <a:srgbClr val="0033CC"/>
              </a:solidFill>
            </a:endParaRPr>
          </a:p>
        </p:txBody>
      </p:sp>
      <p:pic>
        <p:nvPicPr>
          <p:cNvPr id="5" name="Content Placeholder 4" descr="Whale Shark.jpg"/>
          <p:cNvPicPr>
            <a:picLocks noGrp="1" noChangeAspect="1"/>
          </p:cNvPicPr>
          <p:nvPr>
            <p:ph idx="1"/>
          </p:nvPr>
        </p:nvPicPr>
        <p:blipFill>
          <a:blip r:embed="rId2" cstate="print"/>
          <a:stretch>
            <a:fillRect/>
          </a:stretch>
        </p:blipFill>
        <p:spPr>
          <a:xfrm>
            <a:off x="1422346" y="2249488"/>
            <a:ext cx="6299308" cy="4324350"/>
          </a:xfrm>
        </p:spPr>
      </p:pic>
      <p:sp>
        <p:nvSpPr>
          <p:cNvPr id="4" name="Slide Number Placeholder 3"/>
          <p:cNvSpPr>
            <a:spLocks noGrp="1"/>
          </p:cNvSpPr>
          <p:nvPr>
            <p:ph type="sldNum" sz="quarter" idx="12"/>
          </p:nvPr>
        </p:nvSpPr>
        <p:spPr/>
        <p:txBody>
          <a:bodyPr/>
          <a:lstStyle/>
          <a:p>
            <a:fld id="{BB0ED5B9-17CB-4B85-92E8-A3D20FBDE49B}" type="slidenum">
              <a:rPr lang="en-US" smtClean="0"/>
              <a:pPr/>
              <a:t>28</a:t>
            </a:fld>
            <a:endParaRPr lang="en-US"/>
          </a:p>
        </p:txBody>
      </p:sp>
      <p:sp>
        <p:nvSpPr>
          <p:cNvPr id="6" name="Rectangle 5"/>
          <p:cNvSpPr/>
          <p:nvPr/>
        </p:nvSpPr>
        <p:spPr>
          <a:xfrm>
            <a:off x="1371600" y="2362200"/>
            <a:ext cx="6407523" cy="769441"/>
          </a:xfrm>
          <a:prstGeom prst="rect">
            <a:avLst/>
          </a:prstGeom>
        </p:spPr>
        <p:txBody>
          <a:bodyPr wrap="none">
            <a:spAutoFit/>
          </a:bodyPr>
          <a:lstStyle/>
          <a:p>
            <a:r>
              <a:rPr lang="en-US" sz="4400" i="1" dirty="0" smtClean="0">
                <a:solidFill>
                  <a:schemeClr val="bg1"/>
                </a:solidFill>
              </a:rPr>
              <a:t>Salvation is of the LORD</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895600"/>
            <a:ext cx="3962400" cy="1066800"/>
          </a:xfrm>
        </p:spPr>
        <p:txBody>
          <a:bodyPr>
            <a:normAutofit fontScale="90000"/>
          </a:bodyPr>
          <a:lstStyle/>
          <a:p>
            <a:r>
              <a:rPr lang="en-US" b="1" dirty="0" smtClean="0"/>
              <a:t>Psalm 50:14  “Offer unto God thanksgiving; and pay thy vows unto the most High”</a:t>
            </a:r>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29</a:t>
            </a:fld>
            <a:endParaRPr lang="en-US"/>
          </a:p>
        </p:txBody>
      </p:sp>
      <p:pic>
        <p:nvPicPr>
          <p:cNvPr id="5" name="Picture 4" descr="Jesus and John the baptist.jpg"/>
          <p:cNvPicPr>
            <a:picLocks noChangeAspect="1"/>
          </p:cNvPicPr>
          <p:nvPr/>
        </p:nvPicPr>
        <p:blipFill>
          <a:blip r:embed="rId2" cstate="print"/>
          <a:stretch>
            <a:fillRect/>
          </a:stretch>
        </p:blipFill>
        <p:spPr>
          <a:xfrm>
            <a:off x="533400" y="838200"/>
            <a:ext cx="3928669" cy="536733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Psalm 69:30  I will praise the name of God with a song, and will magnify him with thanksgiving</a:t>
            </a:r>
            <a:endParaRPr lang="en-US" b="1"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3</a:t>
            </a:fld>
            <a:endParaRPr lang="en-US"/>
          </a:p>
        </p:txBody>
      </p:sp>
      <p:sp>
        <p:nvSpPr>
          <p:cNvPr id="5" name="TextBox 4"/>
          <p:cNvSpPr txBox="1"/>
          <p:nvPr/>
        </p:nvSpPr>
        <p:spPr>
          <a:xfrm>
            <a:off x="4419600" y="2819400"/>
            <a:ext cx="4419600" cy="3539430"/>
          </a:xfrm>
          <a:prstGeom prst="rect">
            <a:avLst/>
          </a:prstGeom>
          <a:noFill/>
        </p:spPr>
        <p:txBody>
          <a:bodyPr wrap="square" rtlCol="0">
            <a:spAutoFit/>
          </a:bodyPr>
          <a:lstStyle/>
          <a:p>
            <a:r>
              <a:rPr lang="en-US" sz="3200" dirty="0" smtClean="0">
                <a:latin typeface="+mj-lt"/>
              </a:rPr>
              <a:t>Our Thanksgiving may be of two types:</a:t>
            </a:r>
          </a:p>
          <a:p>
            <a:endParaRPr lang="en-US" sz="3200" dirty="0" smtClean="0">
              <a:latin typeface="+mj-lt"/>
            </a:endParaRPr>
          </a:p>
          <a:p>
            <a:pPr>
              <a:buFont typeface="Arial" pitchFamily="34" charset="0"/>
              <a:buChar char="•"/>
            </a:pPr>
            <a:r>
              <a:rPr lang="en-US" sz="3200" b="1" dirty="0" smtClean="0">
                <a:solidFill>
                  <a:srgbClr val="0033CC"/>
                </a:solidFill>
                <a:latin typeface="+mj-lt"/>
              </a:rPr>
              <a:t>Quiet reflective and mindful prayer</a:t>
            </a:r>
          </a:p>
          <a:p>
            <a:endParaRPr lang="en-US" sz="3200" dirty="0" smtClean="0">
              <a:latin typeface="+mj-lt"/>
            </a:endParaRPr>
          </a:p>
          <a:p>
            <a:pPr>
              <a:buFont typeface="Arial" pitchFamily="34" charset="0"/>
              <a:buChar char="•"/>
            </a:pPr>
            <a:r>
              <a:rPr lang="en-US" sz="3200" dirty="0" smtClean="0">
                <a:latin typeface="+mj-lt"/>
              </a:rPr>
              <a:t>The voice of praise</a:t>
            </a:r>
            <a:endParaRPr lang="en-US" sz="3200" dirty="0">
              <a:latin typeface="+mj-lt"/>
            </a:endParaRPr>
          </a:p>
        </p:txBody>
      </p:sp>
      <p:pic>
        <p:nvPicPr>
          <p:cNvPr id="8" name="Content Placeholder 7" descr="boat - reflection in water.jpg"/>
          <p:cNvPicPr>
            <a:picLocks noGrp="1" noChangeAspect="1"/>
          </p:cNvPicPr>
          <p:nvPr>
            <p:ph idx="1"/>
          </p:nvPr>
        </p:nvPicPr>
        <p:blipFill>
          <a:blip r:embed="rId2" cstate="print"/>
          <a:stretch>
            <a:fillRect/>
          </a:stretch>
        </p:blipFill>
        <p:spPr>
          <a:xfrm>
            <a:off x="609600" y="2533650"/>
            <a:ext cx="3205748" cy="43243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143000"/>
          </a:xfrm>
        </p:spPr>
        <p:txBody>
          <a:bodyPr>
            <a:noAutofit/>
          </a:bodyPr>
          <a:lstStyle/>
          <a:p>
            <a:r>
              <a:rPr lang="en-US" sz="3200" dirty="0" smtClean="0"/>
              <a:t/>
            </a:r>
            <a:br>
              <a:rPr lang="en-US" sz="3200" dirty="0" smtClean="0"/>
            </a:br>
            <a:r>
              <a:rPr lang="en-US" sz="3600" b="1" dirty="0" smtClean="0"/>
              <a:t>Psalm 107:22  “…sacrifice the sacrifices of thanksgiving, and declare his works with rejoicing.”</a:t>
            </a:r>
            <a:r>
              <a:rPr lang="en-US" sz="3200" dirty="0" smtClean="0"/>
              <a:t/>
            </a:r>
            <a:br>
              <a:rPr lang="en-US" sz="3200" dirty="0" smtClean="0"/>
            </a:br>
            <a:endParaRPr lang="en-US" sz="3200"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30</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2819400" y="3003958"/>
            <a:ext cx="3605928" cy="3854042"/>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cstate="print"/>
          <a:srcRect/>
          <a:stretch>
            <a:fillRect/>
          </a:stretch>
        </p:blipFill>
        <p:spPr bwMode="auto">
          <a:xfrm>
            <a:off x="228600" y="2819400"/>
            <a:ext cx="2714625" cy="3562350"/>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cstate="print"/>
          <a:srcRect/>
          <a:stretch>
            <a:fillRect/>
          </a:stretch>
        </p:blipFill>
        <p:spPr bwMode="auto">
          <a:xfrm>
            <a:off x="6096000" y="2514600"/>
            <a:ext cx="2887334" cy="389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29600" cy="1066800"/>
          </a:xfrm>
        </p:spPr>
        <p:txBody>
          <a:bodyPr>
            <a:normAutofit fontScale="90000"/>
          </a:bodyPr>
          <a:lstStyle/>
          <a:p>
            <a:r>
              <a:rPr lang="en-US" dirty="0" smtClean="0"/>
              <a:t>Philippians 4:6  Be careful for nothing; but in every thing by prayer and supplication with thanksgiving let your requests be made known unto God. </a:t>
            </a:r>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31</a:t>
            </a:fld>
            <a:endParaRPr lang="en-US"/>
          </a:p>
        </p:txBody>
      </p:sp>
      <p:pic>
        <p:nvPicPr>
          <p:cNvPr id="5" name="Content Placeholder 6" descr="Reflective man.jpg"/>
          <p:cNvPicPr>
            <a:picLocks noGrp="1" noChangeAspect="1"/>
          </p:cNvPicPr>
          <p:nvPr>
            <p:ph idx="1"/>
          </p:nvPr>
        </p:nvPicPr>
        <p:blipFill>
          <a:blip r:embed="rId2" cstate="print"/>
          <a:stretch>
            <a:fillRect/>
          </a:stretch>
        </p:blipFill>
        <p:spPr>
          <a:xfrm>
            <a:off x="1981200" y="3317036"/>
            <a:ext cx="5334000" cy="3540964"/>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Psalm 147:7  “Sing unto the LORD with thanksgiving; sing praise upon the harp unto our God”</a:t>
            </a:r>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32</a:t>
            </a:fld>
            <a:endParaRPr lang="en-US"/>
          </a:p>
        </p:txBody>
      </p:sp>
      <p:pic>
        <p:nvPicPr>
          <p:cNvPr id="5" name="Picture 2"/>
          <p:cNvPicPr>
            <a:picLocks noGrp="1" noChangeAspect="1" noChangeArrowheads="1"/>
          </p:cNvPicPr>
          <p:nvPr>
            <p:ph idx="1"/>
          </p:nvPr>
        </p:nvPicPr>
        <p:blipFill>
          <a:blip r:embed="rId2" cstate="print"/>
          <a:srcRect/>
          <a:stretch>
            <a:fillRect/>
          </a:stretch>
        </p:blipFill>
        <p:spPr bwMode="auto">
          <a:xfrm>
            <a:off x="2743200" y="2514600"/>
            <a:ext cx="3865972" cy="4086682"/>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r>
              <a:rPr lang="en-US" dirty="0" smtClean="0"/>
              <a:t>With our waking thoughts and prayers</a:t>
            </a:r>
            <a:endParaRPr lang="en-US" dirty="0"/>
          </a:p>
        </p:txBody>
      </p:sp>
      <p:sp>
        <p:nvSpPr>
          <p:cNvPr id="3" name="Content Placeholder 2"/>
          <p:cNvSpPr>
            <a:spLocks noGrp="1"/>
          </p:cNvSpPr>
          <p:nvPr>
            <p:ph idx="1"/>
          </p:nvPr>
        </p:nvSpPr>
        <p:spPr>
          <a:xfrm>
            <a:off x="609600" y="4572000"/>
            <a:ext cx="8229600" cy="2286000"/>
          </a:xfrm>
        </p:spPr>
        <p:txBody>
          <a:bodyPr>
            <a:normAutofit fontScale="85000" lnSpcReduction="10000"/>
          </a:bodyPr>
          <a:lstStyle/>
          <a:p>
            <a:pPr>
              <a:buNone/>
            </a:pPr>
            <a:r>
              <a:rPr lang="en-US" dirty="0" smtClean="0"/>
              <a:t>	</a:t>
            </a:r>
            <a:r>
              <a:rPr lang="en-US" sz="3600" dirty="0" smtClean="0">
                <a:latin typeface="+mj-lt"/>
              </a:rPr>
              <a:t>As our eyes greet the morning, we may remind ourselves that we have eyes to see while millions of our human brothers and sisters are blind in their literal sight – and billions in their spiritual sight.  </a:t>
            </a:r>
            <a:endParaRPr lang="en-US" sz="3600" dirty="0">
              <a:latin typeface="+mj-lt"/>
            </a:endParaRPr>
          </a:p>
        </p:txBody>
      </p:sp>
      <p:sp>
        <p:nvSpPr>
          <p:cNvPr id="4" name="Slide Number Placeholder 3"/>
          <p:cNvSpPr>
            <a:spLocks noGrp="1"/>
          </p:cNvSpPr>
          <p:nvPr>
            <p:ph type="sldNum" sz="quarter" idx="12"/>
          </p:nvPr>
        </p:nvSpPr>
        <p:spPr/>
        <p:txBody>
          <a:bodyPr/>
          <a:lstStyle/>
          <a:p>
            <a:fld id="{BB0ED5B9-17CB-4B85-92E8-A3D20FBDE49B}" type="slidenum">
              <a:rPr lang="en-US" smtClean="0"/>
              <a:pPr/>
              <a:t>33</a:t>
            </a:fld>
            <a:endParaRPr lang="en-US"/>
          </a:p>
        </p:txBody>
      </p:sp>
      <p:pic>
        <p:nvPicPr>
          <p:cNvPr id="6" name="Picture 5" descr="sunrise - mountains.jpg"/>
          <p:cNvPicPr>
            <a:picLocks noChangeAspect="1"/>
          </p:cNvPicPr>
          <p:nvPr/>
        </p:nvPicPr>
        <p:blipFill>
          <a:blip r:embed="rId2" cstate="print"/>
          <a:stretch>
            <a:fillRect/>
          </a:stretch>
        </p:blipFill>
        <p:spPr>
          <a:xfrm>
            <a:off x="1676400" y="1600200"/>
            <a:ext cx="5867400" cy="290512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5600"/>
            <a:ext cx="4419600" cy="1066800"/>
          </a:xfrm>
        </p:spPr>
        <p:txBody>
          <a:bodyPr>
            <a:noAutofit/>
          </a:bodyPr>
          <a:lstStyle/>
          <a:p>
            <a:r>
              <a:rPr lang="en-US" sz="3600" dirty="0" smtClean="0"/>
              <a:t>When we then open our eyes with this thought, chances are that we will be more grateful for the gift of sight and more alert to the needs of those who lack that gift.</a:t>
            </a:r>
            <a:endParaRPr lang="en-US" sz="3600"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34</a:t>
            </a:fld>
            <a:endParaRPr lang="en-US"/>
          </a:p>
        </p:txBody>
      </p:sp>
      <p:pic>
        <p:nvPicPr>
          <p:cNvPr id="5" name="Picture 4" descr="Open eyes.jpg"/>
          <p:cNvPicPr>
            <a:picLocks noChangeAspect="1"/>
          </p:cNvPicPr>
          <p:nvPr/>
        </p:nvPicPr>
        <p:blipFill>
          <a:blip r:embed="rId2" cstate="print"/>
          <a:stretch>
            <a:fillRect/>
          </a:stretch>
        </p:blipFill>
        <p:spPr>
          <a:xfrm>
            <a:off x="4788702" y="1143000"/>
            <a:ext cx="4355298" cy="48196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43000"/>
          </a:xfrm>
        </p:spPr>
        <p:txBody>
          <a:bodyPr>
            <a:noAutofit/>
          </a:bodyPr>
          <a:lstStyle/>
          <a:p>
            <a:pPr algn="l"/>
            <a:r>
              <a:rPr lang="en-US" sz="3600" dirty="0" smtClean="0"/>
              <a:t>Oh that we could open the eyes of the world to the fulfillment of their unspoken hopes.  Christ is come!</a:t>
            </a:r>
            <a:br>
              <a:rPr lang="en-US" sz="3600" dirty="0" smtClean="0"/>
            </a:br>
            <a:r>
              <a:rPr lang="en-US" sz="3600" dirty="0" smtClean="0"/>
              <a:t>This is true cause for Thanksgiving</a:t>
            </a:r>
            <a:endParaRPr lang="en-US" sz="3600" dirty="0"/>
          </a:p>
        </p:txBody>
      </p:sp>
      <p:sp>
        <p:nvSpPr>
          <p:cNvPr id="4" name="Slide Number Placeholder 3"/>
          <p:cNvSpPr>
            <a:spLocks noGrp="1"/>
          </p:cNvSpPr>
          <p:nvPr>
            <p:ph type="sldNum" sz="quarter" idx="12"/>
          </p:nvPr>
        </p:nvSpPr>
        <p:spPr/>
        <p:txBody>
          <a:bodyPr>
            <a:normAutofit/>
          </a:bodyPr>
          <a:lstStyle/>
          <a:p>
            <a:fld id="{BB0ED5B9-17CB-4B85-92E8-A3D20FBDE49B}" type="slidenum">
              <a:rPr lang="en-US" smtClean="0"/>
              <a:pPr/>
              <a:t>35</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1600200" y="2819400"/>
            <a:ext cx="5486400" cy="36459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066800"/>
          </a:xfrm>
        </p:spPr>
        <p:txBody>
          <a:bodyPr>
            <a:normAutofit fontScale="90000"/>
          </a:bodyPr>
          <a:lstStyle/>
          <a:p>
            <a:r>
              <a:rPr lang="en-US" dirty="0" smtClean="0"/>
              <a:t>Before turning off the light in the evening, we may jot down one thing for which we never before have given grateful thanksgiving.</a:t>
            </a:r>
            <a:br>
              <a:rPr lang="en-US" dirty="0" smtClean="0"/>
            </a:br>
            <a:r>
              <a:rPr lang="en-US" dirty="0" smtClean="0"/>
              <a:t/>
            </a:r>
            <a:br>
              <a:rPr lang="en-US" dirty="0" smtClean="0"/>
            </a:br>
            <a:r>
              <a:rPr lang="en-US" dirty="0" smtClean="0"/>
              <a:t> </a:t>
            </a:r>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36</a:t>
            </a:fld>
            <a:endParaRPr lang="en-US"/>
          </a:p>
        </p:txBody>
      </p:sp>
      <p:pic>
        <p:nvPicPr>
          <p:cNvPr id="6" name="Picture 5" descr="handwiritng.jpg"/>
          <p:cNvPicPr>
            <a:picLocks noChangeAspect="1"/>
          </p:cNvPicPr>
          <p:nvPr/>
        </p:nvPicPr>
        <p:blipFill>
          <a:blip r:embed="rId2" cstate="print"/>
          <a:stretch>
            <a:fillRect/>
          </a:stretch>
        </p:blipFill>
        <p:spPr>
          <a:xfrm>
            <a:off x="2133600" y="2971800"/>
            <a:ext cx="5095875" cy="36195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209800"/>
            <a:ext cx="4267200" cy="1066800"/>
          </a:xfrm>
        </p:spPr>
        <p:txBody>
          <a:bodyPr>
            <a:normAutofit fontScale="90000"/>
          </a:bodyPr>
          <a:lstStyle/>
          <a:p>
            <a:r>
              <a:rPr lang="en-US" dirty="0" smtClean="0"/>
              <a:t>One of the Lord’s dear ones has done this for years, and testifies that the supply still seems inexhaustible. </a:t>
            </a:r>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37</a:t>
            </a:fld>
            <a:endParaRPr lang="en-US"/>
          </a:p>
        </p:txBody>
      </p:sp>
      <p:pic>
        <p:nvPicPr>
          <p:cNvPr id="5" name="Picture 4" descr="bird sining.jpg"/>
          <p:cNvPicPr>
            <a:picLocks noChangeAspect="1"/>
          </p:cNvPicPr>
          <p:nvPr/>
        </p:nvPicPr>
        <p:blipFill>
          <a:blip r:embed="rId2" cstate="print"/>
          <a:stretch>
            <a:fillRect/>
          </a:stretch>
        </p:blipFill>
        <p:spPr>
          <a:xfrm>
            <a:off x="381000" y="685800"/>
            <a:ext cx="3886200" cy="58864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3200400"/>
            <a:ext cx="3581400" cy="1066800"/>
          </a:xfrm>
        </p:spPr>
        <p:txBody>
          <a:bodyPr>
            <a:normAutofit fontScale="90000"/>
          </a:bodyPr>
          <a:lstStyle/>
          <a:p>
            <a:r>
              <a:rPr lang="en-US" dirty="0" smtClean="0"/>
              <a:t>Gratefulness brings joy life. Once we stop “taking for granted,” there is no end to the surprises and delight we may find. </a:t>
            </a:r>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38</a:t>
            </a:fld>
            <a:endParaRPr lang="en-US"/>
          </a:p>
        </p:txBody>
      </p:sp>
      <p:pic>
        <p:nvPicPr>
          <p:cNvPr id="6" name="Picture 5" descr="878439963_d16b07d277[1].jpg"/>
          <p:cNvPicPr>
            <a:picLocks noChangeAspect="1"/>
          </p:cNvPicPr>
          <p:nvPr/>
        </p:nvPicPr>
        <p:blipFill>
          <a:blip r:embed="rId2" cstate="print"/>
          <a:stretch>
            <a:fillRect/>
          </a:stretch>
        </p:blipFill>
        <p:spPr>
          <a:xfrm>
            <a:off x="381000" y="1371600"/>
            <a:ext cx="4869283" cy="43434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noAutofit/>
          </a:bodyPr>
          <a:lstStyle/>
          <a:p>
            <a:pPr algn="l"/>
            <a:r>
              <a:rPr lang="en-US" sz="3200" dirty="0" smtClean="0"/>
              <a:t/>
            </a:r>
            <a:br>
              <a:rPr lang="en-US" sz="3200" dirty="0" smtClean="0"/>
            </a:br>
            <a:endParaRPr lang="en-US" sz="3200"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39</a:t>
            </a:fld>
            <a:endParaRPr lang="en-US"/>
          </a:p>
        </p:txBody>
      </p:sp>
      <p:pic>
        <p:nvPicPr>
          <p:cNvPr id="3075" name="Picture 3"/>
          <p:cNvPicPr>
            <a:picLocks noChangeAspect="1" noChangeArrowheads="1"/>
          </p:cNvPicPr>
          <p:nvPr/>
        </p:nvPicPr>
        <p:blipFill>
          <a:blip r:embed="rId2" cstate="print"/>
          <a:srcRect/>
          <a:stretch>
            <a:fillRect/>
          </a:stretch>
        </p:blipFill>
        <p:spPr bwMode="auto">
          <a:xfrm>
            <a:off x="762000" y="2209800"/>
            <a:ext cx="3143250" cy="41910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5105400" y="1600200"/>
            <a:ext cx="3657600" cy="4876800"/>
          </a:xfrm>
          <a:prstGeom prst="rect">
            <a:avLst/>
          </a:prstGeom>
          <a:noFill/>
          <a:ln w="9525">
            <a:noFill/>
            <a:miter lim="800000"/>
            <a:headEnd/>
            <a:tailEnd/>
          </a:ln>
          <a:effectLst/>
        </p:spPr>
      </p:pic>
      <p:sp>
        <p:nvSpPr>
          <p:cNvPr id="8" name="Rectangle 7"/>
          <p:cNvSpPr/>
          <p:nvPr/>
        </p:nvSpPr>
        <p:spPr>
          <a:xfrm>
            <a:off x="5105400" y="5257800"/>
            <a:ext cx="3657600" cy="646331"/>
          </a:xfrm>
          <a:prstGeom prst="rect">
            <a:avLst/>
          </a:prstGeom>
        </p:spPr>
        <p:txBody>
          <a:bodyPr wrap="square">
            <a:spAutoFit/>
          </a:bodyPr>
          <a:lstStyle/>
          <a:p>
            <a:r>
              <a:rPr lang="en-US" dirty="0" smtClean="0">
                <a:solidFill>
                  <a:srgbClr val="FFFF00"/>
                </a:solidFill>
              </a:rPr>
              <a:t>GHANA Jan 2010 - Bob Goodman delivering DVD players</a:t>
            </a:r>
            <a:endParaRPr lang="en-US" dirty="0">
              <a:solidFill>
                <a:srgbClr val="FFFF00"/>
              </a:solidFill>
            </a:endParaRPr>
          </a:p>
        </p:txBody>
      </p:sp>
      <p:sp>
        <p:nvSpPr>
          <p:cNvPr id="9" name="Rectangle 8"/>
          <p:cNvSpPr/>
          <p:nvPr/>
        </p:nvSpPr>
        <p:spPr>
          <a:xfrm>
            <a:off x="685800" y="5257800"/>
            <a:ext cx="4572000" cy="646331"/>
          </a:xfrm>
          <a:prstGeom prst="rect">
            <a:avLst/>
          </a:prstGeom>
        </p:spPr>
        <p:txBody>
          <a:bodyPr>
            <a:spAutoFit/>
          </a:bodyPr>
          <a:lstStyle/>
          <a:p>
            <a:r>
              <a:rPr lang="en-US" dirty="0" smtClean="0">
                <a:solidFill>
                  <a:srgbClr val="FFFF00"/>
                </a:solidFill>
              </a:rPr>
              <a:t>GHANA Jan 2010 - Meeting of</a:t>
            </a:r>
          </a:p>
          <a:p>
            <a:r>
              <a:rPr lang="en-US" dirty="0" smtClean="0">
                <a:solidFill>
                  <a:srgbClr val="FFFF00"/>
                </a:solidFill>
              </a:rPr>
              <a:t>3 world cultures</a:t>
            </a:r>
            <a:endParaRPr lang="en-US" dirty="0">
              <a:solidFill>
                <a:srgbClr val="FFFF00"/>
              </a:solidFill>
            </a:endParaRPr>
          </a:p>
        </p:txBody>
      </p:sp>
      <p:sp>
        <p:nvSpPr>
          <p:cNvPr id="10" name="Rectangle 9"/>
          <p:cNvSpPr/>
          <p:nvPr/>
        </p:nvSpPr>
        <p:spPr>
          <a:xfrm>
            <a:off x="228600" y="685800"/>
            <a:ext cx="8686800" cy="1200329"/>
          </a:xfrm>
          <a:prstGeom prst="rect">
            <a:avLst/>
          </a:prstGeom>
        </p:spPr>
        <p:txBody>
          <a:bodyPr wrap="square">
            <a:spAutoFit/>
          </a:bodyPr>
          <a:lstStyle/>
          <a:p>
            <a:r>
              <a:rPr lang="en-US" sz="3600" dirty="0" smtClean="0">
                <a:latin typeface="+mj-lt"/>
              </a:rPr>
              <a:t>A grateful attitude is a creative one, and a giving one</a:t>
            </a:r>
            <a:endParaRPr lang="en-US" sz="36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Psalm 69:30  I will praise the name of God with a song, and will magnify him with thanksgiving</a:t>
            </a:r>
            <a:endParaRPr lang="en-US" b="1"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4</a:t>
            </a:fld>
            <a:endParaRPr lang="en-US"/>
          </a:p>
        </p:txBody>
      </p:sp>
      <p:sp>
        <p:nvSpPr>
          <p:cNvPr id="5" name="TextBox 4"/>
          <p:cNvSpPr txBox="1"/>
          <p:nvPr/>
        </p:nvSpPr>
        <p:spPr>
          <a:xfrm>
            <a:off x="4419600" y="2819400"/>
            <a:ext cx="4419600" cy="3539430"/>
          </a:xfrm>
          <a:prstGeom prst="rect">
            <a:avLst/>
          </a:prstGeom>
          <a:noFill/>
        </p:spPr>
        <p:txBody>
          <a:bodyPr wrap="square" rtlCol="0">
            <a:spAutoFit/>
          </a:bodyPr>
          <a:lstStyle/>
          <a:p>
            <a:r>
              <a:rPr lang="en-US" sz="3200" dirty="0" smtClean="0">
                <a:latin typeface="+mj-lt"/>
              </a:rPr>
              <a:t>Our Thanksgiving may be of two types:</a:t>
            </a:r>
          </a:p>
          <a:p>
            <a:endParaRPr lang="en-US" sz="3200" dirty="0" smtClean="0">
              <a:latin typeface="+mj-lt"/>
            </a:endParaRPr>
          </a:p>
          <a:p>
            <a:pPr>
              <a:buFont typeface="Arial" pitchFamily="34" charset="0"/>
              <a:buChar char="•"/>
            </a:pPr>
            <a:r>
              <a:rPr lang="en-US" sz="3200" dirty="0" smtClean="0">
                <a:latin typeface="+mj-lt"/>
              </a:rPr>
              <a:t>Quiet reflective and mindful prayer</a:t>
            </a:r>
          </a:p>
          <a:p>
            <a:endParaRPr lang="en-US" sz="3200" dirty="0" smtClean="0">
              <a:latin typeface="+mj-lt"/>
            </a:endParaRPr>
          </a:p>
          <a:p>
            <a:pPr>
              <a:buFont typeface="Arial" pitchFamily="34" charset="0"/>
              <a:buChar char="•"/>
            </a:pPr>
            <a:r>
              <a:rPr lang="en-US" sz="3200" b="1" dirty="0" smtClean="0">
                <a:solidFill>
                  <a:srgbClr val="0033CC"/>
                </a:solidFill>
                <a:latin typeface="+mj-lt"/>
              </a:rPr>
              <a:t>The voice of praise</a:t>
            </a:r>
            <a:endParaRPr lang="en-US" sz="3200" b="1" dirty="0">
              <a:solidFill>
                <a:srgbClr val="0033CC"/>
              </a:solidFill>
              <a:latin typeface="+mj-lt"/>
            </a:endParaRPr>
          </a:p>
        </p:txBody>
      </p:sp>
      <p:pic>
        <p:nvPicPr>
          <p:cNvPr id="7" name="Content Placeholder 6" descr="sing woman.jpg"/>
          <p:cNvPicPr>
            <a:picLocks noGrp="1" noChangeAspect="1"/>
          </p:cNvPicPr>
          <p:nvPr>
            <p:ph idx="1"/>
          </p:nvPr>
        </p:nvPicPr>
        <p:blipFill>
          <a:blip r:embed="rId2" cstate="print"/>
          <a:stretch>
            <a:fillRect/>
          </a:stretch>
        </p:blipFill>
        <p:spPr>
          <a:xfrm>
            <a:off x="533400" y="2533650"/>
            <a:ext cx="3104902" cy="432435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991600" cy="1143000"/>
          </a:xfrm>
        </p:spPr>
        <p:txBody>
          <a:bodyPr>
            <a:noAutofit/>
          </a:bodyPr>
          <a:lstStyle/>
          <a:p>
            <a:r>
              <a:rPr lang="en-US" sz="3600" dirty="0" smtClean="0"/>
              <a:t>because, in the final analysis, opportunity is the gift within the gift of every moment </a:t>
            </a:r>
            <a:endParaRPr lang="en-US" sz="3600"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40</a:t>
            </a:fld>
            <a:endParaRPr lang="en-US"/>
          </a:p>
        </p:txBody>
      </p:sp>
      <p:pic>
        <p:nvPicPr>
          <p:cNvPr id="6" name="Picture 2"/>
          <p:cNvPicPr>
            <a:picLocks noChangeAspect="1" noChangeArrowheads="1"/>
          </p:cNvPicPr>
          <p:nvPr/>
        </p:nvPicPr>
        <p:blipFill>
          <a:blip r:embed="rId2" cstate="print"/>
          <a:srcRect/>
          <a:stretch>
            <a:fillRect/>
          </a:stretch>
        </p:blipFill>
        <p:spPr bwMode="auto">
          <a:xfrm>
            <a:off x="1752600" y="2895600"/>
            <a:ext cx="5105400" cy="24626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362200"/>
            <a:ext cx="4648200" cy="1066800"/>
          </a:xfrm>
        </p:spPr>
        <p:txBody>
          <a:bodyPr>
            <a:normAutofit fontScale="90000"/>
          </a:bodyPr>
          <a:lstStyle/>
          <a:p>
            <a:r>
              <a:rPr lang="en-US" dirty="0" smtClean="0"/>
              <a:t>The opportunity to see and hear and smell and touch and taste with pleasure. Everything is a gift.</a:t>
            </a:r>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41</a:t>
            </a:fld>
            <a:endParaRPr lang="en-US"/>
          </a:p>
        </p:txBody>
      </p:sp>
      <p:pic>
        <p:nvPicPr>
          <p:cNvPr id="5" name="Picture 2"/>
          <p:cNvPicPr>
            <a:picLocks noGrp="1" noChangeAspect="1" noChangeArrowheads="1"/>
          </p:cNvPicPr>
          <p:nvPr>
            <p:ph idx="1"/>
          </p:nvPr>
        </p:nvPicPr>
        <p:blipFill>
          <a:blip r:embed="rId2" cstate="print"/>
          <a:srcRect/>
          <a:stretch>
            <a:fillRect/>
          </a:stretch>
        </p:blipFill>
        <p:spPr bwMode="auto">
          <a:xfrm>
            <a:off x="457200" y="1524000"/>
            <a:ext cx="3479354" cy="46482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895600"/>
            <a:ext cx="4724400" cy="1143000"/>
          </a:xfrm>
        </p:spPr>
        <p:txBody>
          <a:bodyPr>
            <a:noAutofit/>
          </a:bodyPr>
          <a:lstStyle/>
          <a:p>
            <a:r>
              <a:rPr lang="en-US" sz="3600" dirty="0" smtClean="0"/>
              <a:t>As we consider what God has done, There is no more joyful bond than the one that gratefulness celebrates, the bond between our Heavenly Father – the giver, and we – the </a:t>
            </a:r>
            <a:r>
              <a:rPr lang="en-US" sz="3600" dirty="0" err="1" smtClean="0"/>
              <a:t>thanksgivers</a:t>
            </a:r>
            <a:r>
              <a:rPr lang="en-US" sz="3600" dirty="0" smtClean="0"/>
              <a:t>.</a:t>
            </a:r>
            <a:endParaRPr lang="en-US" sz="3600" dirty="0"/>
          </a:p>
        </p:txBody>
      </p:sp>
      <p:sp>
        <p:nvSpPr>
          <p:cNvPr id="4" name="Slide Number Placeholder 3"/>
          <p:cNvSpPr>
            <a:spLocks noGrp="1"/>
          </p:cNvSpPr>
          <p:nvPr>
            <p:ph type="sldNum" sz="quarter" idx="12"/>
          </p:nvPr>
        </p:nvSpPr>
        <p:spPr/>
        <p:txBody>
          <a:bodyPr>
            <a:normAutofit/>
          </a:bodyPr>
          <a:lstStyle/>
          <a:p>
            <a:fld id="{BB0ED5B9-17CB-4B85-92E8-A3D20FBDE49B}" type="slidenum">
              <a:rPr lang="en-US" smtClean="0"/>
              <a:pPr/>
              <a:t>42</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381000" y="1143000"/>
            <a:ext cx="3382175"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95600"/>
            <a:ext cx="8229600" cy="1066800"/>
          </a:xfrm>
        </p:spPr>
        <p:txBody>
          <a:bodyPr>
            <a:normAutofit fontScale="90000"/>
          </a:bodyPr>
          <a:lstStyle/>
          <a:p>
            <a:r>
              <a:rPr lang="en-US" dirty="0" smtClean="0"/>
              <a:t>As St. Paul assured his beloved brethren in Corinth, thanksgiving leads to liberality and sharing of God’s gifts concluding his thoughts with:</a:t>
            </a:r>
            <a:br>
              <a:rPr lang="en-US" dirty="0" smtClean="0"/>
            </a:br>
            <a:r>
              <a:rPr lang="en-US" dirty="0" smtClean="0"/>
              <a:t> </a:t>
            </a:r>
            <a:br>
              <a:rPr lang="en-US" dirty="0" smtClean="0"/>
            </a:br>
            <a:r>
              <a:rPr lang="en-US" dirty="0" smtClean="0">
                <a:solidFill>
                  <a:srgbClr val="0033CC"/>
                </a:solidFill>
              </a:rPr>
              <a:t>“Thanks be to God for His unspeakable gift!” 2 Corinthians 9:15</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066800"/>
          </a:xfrm>
        </p:spPr>
        <p:txBody>
          <a:bodyPr>
            <a:normAutofit fontScale="90000"/>
          </a:bodyPr>
          <a:lstStyle/>
          <a:p>
            <a:r>
              <a:rPr lang="en-US" dirty="0" smtClean="0"/>
              <a:t>Psalm 26:7  “[Oh] That I may publish with the </a:t>
            </a:r>
            <a:r>
              <a:rPr lang="en-US" dirty="0" smtClean="0">
                <a:solidFill>
                  <a:srgbClr val="0033CC"/>
                </a:solidFill>
              </a:rPr>
              <a:t>voice of thanksgiving</a:t>
            </a:r>
            <a:r>
              <a:rPr lang="en-US" dirty="0" smtClean="0"/>
              <a:t>, and tell of all thy wondrous works.”</a:t>
            </a:r>
            <a:br>
              <a:rPr lang="en-US" dirty="0" smtClean="0"/>
            </a:br>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44</a:t>
            </a:fld>
            <a:endParaRPr lang="en-US"/>
          </a:p>
        </p:txBody>
      </p:sp>
      <p:pic>
        <p:nvPicPr>
          <p:cNvPr id="6" name="Picture 5" descr="choral2.jpg"/>
          <p:cNvPicPr>
            <a:picLocks noChangeAspect="1"/>
          </p:cNvPicPr>
          <p:nvPr/>
        </p:nvPicPr>
        <p:blipFill>
          <a:blip r:embed="rId2" cstate="print"/>
          <a:stretch>
            <a:fillRect/>
          </a:stretch>
        </p:blipFill>
        <p:spPr>
          <a:xfrm>
            <a:off x="7010400" y="3124200"/>
            <a:ext cx="1162050" cy="1400175"/>
          </a:xfrm>
          <a:prstGeom prst="rect">
            <a:avLst/>
          </a:prstGeom>
        </p:spPr>
      </p:pic>
      <p:pic>
        <p:nvPicPr>
          <p:cNvPr id="7" name="Content Placeholder 4" descr="3030987930_03e197cdd6.jpg"/>
          <p:cNvPicPr>
            <a:picLocks noGrp="1" noChangeAspect="1"/>
          </p:cNvPicPr>
          <p:nvPr>
            <p:ph idx="1"/>
          </p:nvPr>
        </p:nvPicPr>
        <p:blipFill>
          <a:blip r:embed="rId3" cstate="print"/>
          <a:stretch>
            <a:fillRect/>
          </a:stretch>
        </p:blipFill>
        <p:spPr>
          <a:xfrm>
            <a:off x="457200" y="2362200"/>
            <a:ext cx="6234546" cy="4114800"/>
          </a:xfrm>
        </p:spPr>
      </p:pic>
      <p:sp>
        <p:nvSpPr>
          <p:cNvPr id="8" name="TextBox 7"/>
          <p:cNvSpPr txBox="1"/>
          <p:nvPr/>
        </p:nvSpPr>
        <p:spPr>
          <a:xfrm>
            <a:off x="457200" y="2362200"/>
            <a:ext cx="6248400" cy="707886"/>
          </a:xfrm>
          <a:prstGeom prst="rect">
            <a:avLst/>
          </a:prstGeom>
          <a:noFill/>
        </p:spPr>
        <p:txBody>
          <a:bodyPr wrap="square" rtlCol="0">
            <a:spAutoFit/>
          </a:bodyPr>
          <a:lstStyle/>
          <a:p>
            <a:r>
              <a:rPr lang="en-US" sz="4000" i="1" dirty="0" smtClean="0">
                <a:solidFill>
                  <a:srgbClr val="FFFF00"/>
                </a:solidFill>
                <a:latin typeface="+mj-lt"/>
              </a:rPr>
              <a:t>“Thy Kingdom Come…”</a:t>
            </a:r>
            <a:endParaRPr lang="en-US" sz="4000" i="1" dirty="0">
              <a:solidFill>
                <a:srgbClr val="FFFF00"/>
              </a:solidFill>
              <a:latin typeface="+mj-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533400"/>
            <a:ext cx="8458200" cy="1139825"/>
          </a:xfrm>
        </p:spPr>
        <p:txBody>
          <a:bodyPr>
            <a:normAutofit fontScale="90000"/>
          </a:bodyPr>
          <a:lstStyle/>
          <a:p>
            <a:pPr eaLnBrk="1" hangingPunct="1"/>
            <a:r>
              <a:rPr lang="en-US" sz="3600" b="1" smtClean="0"/>
              <a:t/>
            </a:r>
            <a:br>
              <a:rPr lang="en-US" sz="3600" b="1" smtClean="0"/>
            </a:br>
            <a:endParaRPr lang="en-US" sz="3600" b="1" smtClean="0"/>
          </a:p>
        </p:txBody>
      </p:sp>
      <p:graphicFrame>
        <p:nvGraphicFramePr>
          <p:cNvPr id="1026" name="Object 3"/>
          <p:cNvGraphicFramePr>
            <a:graphicFrameLocks noChangeAspect="1"/>
          </p:cNvGraphicFramePr>
          <p:nvPr>
            <p:ph idx="1"/>
          </p:nvPr>
        </p:nvGraphicFramePr>
        <p:xfrm>
          <a:off x="914400" y="1890713"/>
          <a:ext cx="7772400" cy="3949700"/>
        </p:xfrm>
        <a:graphic>
          <a:graphicData uri="http://schemas.openxmlformats.org/presentationml/2006/ole">
            <p:oleObj spid="_x0000_s1026" name="Bitmap Image" r:id="rId4" imgW="9488224" imgH="4552381" progId="PBrush">
              <p:embed/>
            </p:oleObj>
          </a:graphicData>
        </a:graphic>
      </p:graphicFrame>
      <p:sp>
        <p:nvSpPr>
          <p:cNvPr id="1028" name="Text Box 4"/>
          <p:cNvSpPr txBox="1">
            <a:spLocks noChangeArrowheads="1"/>
          </p:cNvSpPr>
          <p:nvPr/>
        </p:nvSpPr>
        <p:spPr bwMode="auto">
          <a:xfrm>
            <a:off x="762000" y="533400"/>
            <a:ext cx="80010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latin typeface="Times New Roman" pitchFamily="18" charset="0"/>
              </a:rPr>
              <a:t>A </a:t>
            </a:r>
            <a:r>
              <a:rPr lang="en-US" sz="3600" b="1" i="1">
                <a:solidFill>
                  <a:schemeClr val="tx2"/>
                </a:solidFill>
                <a:latin typeface="Times New Roman" pitchFamily="18" charset="0"/>
              </a:rPr>
              <a:t>Harmony</a:t>
            </a:r>
            <a:r>
              <a:rPr lang="en-US" sz="3600" b="1">
                <a:solidFill>
                  <a:schemeClr val="tx2"/>
                </a:solidFill>
                <a:latin typeface="Times New Roman" pitchFamily="18" charset="0"/>
              </a:rPr>
              <a:t> with the Chart of the Ages</a:t>
            </a:r>
          </a:p>
        </p:txBody>
      </p:sp>
      <p:sp>
        <p:nvSpPr>
          <p:cNvPr id="5" name="Slide Number Placeholder 4"/>
          <p:cNvSpPr>
            <a:spLocks noGrp="1"/>
          </p:cNvSpPr>
          <p:nvPr>
            <p:ph type="sldNum" sz="quarter" idx="12"/>
          </p:nvPr>
        </p:nvSpPr>
        <p:spPr/>
        <p:txBody>
          <a:bodyPr/>
          <a:lstStyle/>
          <a:p>
            <a:pPr>
              <a:defRPr/>
            </a:pPr>
            <a:fld id="{6ED3B7F4-D78D-493E-BB13-45C1F46A3232}"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ctr" eaLnBrk="1" hangingPunct="1"/>
            <a:r>
              <a:rPr lang="en-US" smtClean="0"/>
              <a:t>May the Lord add His Blessing</a:t>
            </a:r>
          </a:p>
        </p:txBody>
      </p:sp>
      <p:pic>
        <p:nvPicPr>
          <p:cNvPr id="83971" name="Picture 4" descr="crsncrwn"/>
          <p:cNvPicPr>
            <a:picLocks noGrp="1" noChangeAspect="1" noChangeArrowheads="1"/>
          </p:cNvPicPr>
          <p:nvPr>
            <p:ph type="body" idx="1"/>
          </p:nvPr>
        </p:nvPicPr>
        <p:blipFill>
          <a:blip r:embed="rId3" cstate="print"/>
          <a:srcRect/>
          <a:stretch>
            <a:fillRect/>
          </a:stretch>
        </p:blipFill>
        <p:spPr>
          <a:xfrm>
            <a:off x="3733800" y="2514600"/>
            <a:ext cx="1905000" cy="1619250"/>
          </a:xfrm>
        </p:spPr>
      </p:pic>
      <p:sp>
        <p:nvSpPr>
          <p:cNvPr id="5" name="Slide Number Placeholder 4"/>
          <p:cNvSpPr>
            <a:spLocks noGrp="1"/>
          </p:cNvSpPr>
          <p:nvPr>
            <p:ph type="sldNum" sz="quarter" idx="12"/>
          </p:nvPr>
        </p:nvSpPr>
        <p:spPr/>
        <p:txBody>
          <a:bodyPr/>
          <a:lstStyle/>
          <a:p>
            <a:pPr>
              <a:defRPr/>
            </a:pPr>
            <a:fld id="{6ED3B7F4-D78D-493E-BB13-45C1F46A3232}"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Is there a method for cultivating mindfulness in our Christian lives? </a:t>
            </a:r>
            <a:br>
              <a:rPr lang="en-US" dirty="0" smtClean="0"/>
            </a:br>
            <a:endParaRPr lang="en-US" dirty="0"/>
          </a:p>
        </p:txBody>
      </p:sp>
      <p:pic>
        <p:nvPicPr>
          <p:cNvPr id="5" name="Content Placeholder 4" descr="thoughtful young man.jpg"/>
          <p:cNvPicPr>
            <a:picLocks noGrp="1" noChangeAspect="1"/>
          </p:cNvPicPr>
          <p:nvPr>
            <p:ph idx="1"/>
          </p:nvPr>
        </p:nvPicPr>
        <p:blipFill>
          <a:blip r:embed="rId2" cstate="print"/>
          <a:stretch>
            <a:fillRect/>
          </a:stretch>
        </p:blipFill>
        <p:spPr>
          <a:xfrm>
            <a:off x="2423575" y="2249488"/>
            <a:ext cx="4296850" cy="4324350"/>
          </a:xfrm>
        </p:spPr>
      </p:pic>
      <p:sp>
        <p:nvSpPr>
          <p:cNvPr id="4" name="Slide Number Placeholder 3"/>
          <p:cNvSpPr>
            <a:spLocks noGrp="1"/>
          </p:cNvSpPr>
          <p:nvPr>
            <p:ph type="sldNum" sz="quarter" idx="12"/>
          </p:nvPr>
        </p:nvSpPr>
        <p:spPr/>
        <p:txBody>
          <a:bodyPr/>
          <a:lstStyle/>
          <a:p>
            <a:fld id="{BB0ED5B9-17CB-4B85-92E8-A3D20FBDE49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534400" cy="1066800"/>
          </a:xfrm>
        </p:spPr>
        <p:txBody>
          <a:bodyPr>
            <a:noAutofit/>
          </a:bodyPr>
          <a:lstStyle/>
          <a:p>
            <a:r>
              <a:rPr lang="en-US" dirty="0" smtClean="0"/>
              <a:t>The one we may choose is gratefulness and thanksgiving , which can be practiced, cultivated, learned.</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BB0ED5B9-17CB-4B85-92E8-A3D20FBDE49B}" type="slidenum">
              <a:rPr lang="en-US" smtClean="0"/>
              <a:pPr/>
              <a:t>6</a:t>
            </a:fld>
            <a:endParaRPr lang="en-US"/>
          </a:p>
        </p:txBody>
      </p:sp>
      <p:pic>
        <p:nvPicPr>
          <p:cNvPr id="5" name="Picture 4" descr="thankful - hands upraised.jpg"/>
          <p:cNvPicPr>
            <a:picLocks noChangeAspect="1"/>
          </p:cNvPicPr>
          <p:nvPr/>
        </p:nvPicPr>
        <p:blipFill>
          <a:blip r:embed="rId2" cstate="print"/>
          <a:stretch>
            <a:fillRect/>
          </a:stretch>
        </p:blipFill>
        <p:spPr>
          <a:xfrm>
            <a:off x="685800" y="2971800"/>
            <a:ext cx="7846541" cy="3657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Four Point linked to Thanksgiving</a:t>
            </a:r>
            <a:endParaRPr lang="en-US" sz="3600" dirty="0"/>
          </a:p>
        </p:txBody>
      </p:sp>
      <p:sp>
        <p:nvSpPr>
          <p:cNvPr id="3" name="Content Placeholder 2"/>
          <p:cNvSpPr>
            <a:spLocks noGrp="1"/>
          </p:cNvSpPr>
          <p:nvPr>
            <p:ph idx="1"/>
          </p:nvPr>
        </p:nvSpPr>
        <p:spPr>
          <a:xfrm>
            <a:off x="457200" y="2249424"/>
            <a:ext cx="3429000" cy="4325112"/>
          </a:xfrm>
        </p:spPr>
        <p:txBody>
          <a:bodyPr>
            <a:normAutofit/>
          </a:bodyPr>
          <a:lstStyle/>
          <a:p>
            <a:r>
              <a:rPr lang="en-US" sz="3600" dirty="0" smtClean="0">
                <a:latin typeface="+mj-lt"/>
              </a:rPr>
              <a:t>Acknowledgement</a:t>
            </a:r>
          </a:p>
          <a:p>
            <a:r>
              <a:rPr lang="en-US" sz="3600" dirty="0" smtClean="0">
                <a:latin typeface="+mj-lt"/>
              </a:rPr>
              <a:t>Confession</a:t>
            </a:r>
          </a:p>
          <a:p>
            <a:r>
              <a:rPr lang="en-US" sz="3600" dirty="0" smtClean="0">
                <a:latin typeface="+mj-lt"/>
              </a:rPr>
              <a:t>Vision of the Holy</a:t>
            </a:r>
          </a:p>
          <a:p>
            <a:r>
              <a:rPr lang="en-US" sz="3600" dirty="0" smtClean="0">
                <a:latin typeface="+mj-lt"/>
              </a:rPr>
              <a:t>Thanksgiving in our voice</a:t>
            </a:r>
            <a:endParaRPr lang="en-US" sz="3600" dirty="0">
              <a:latin typeface="+mj-lt"/>
            </a:endParaRPr>
          </a:p>
        </p:txBody>
      </p:sp>
      <p:sp>
        <p:nvSpPr>
          <p:cNvPr id="4" name="Slide Number Placeholder 3"/>
          <p:cNvSpPr>
            <a:spLocks noGrp="1"/>
          </p:cNvSpPr>
          <p:nvPr>
            <p:ph type="sldNum" sz="quarter" idx="12"/>
          </p:nvPr>
        </p:nvSpPr>
        <p:spPr/>
        <p:txBody>
          <a:bodyPr/>
          <a:lstStyle/>
          <a:p>
            <a:fld id="{BB0ED5B9-17CB-4B85-92E8-A3D20FBDE49B}" type="slidenum">
              <a:rPr lang="en-US" smtClean="0"/>
              <a:pPr/>
              <a:t>7</a:t>
            </a:fld>
            <a:endParaRPr lang="en-US"/>
          </a:p>
        </p:txBody>
      </p:sp>
      <p:pic>
        <p:nvPicPr>
          <p:cNvPr id="5" name="Picture 4" descr="hands receiving water.jpg"/>
          <p:cNvPicPr>
            <a:picLocks noChangeAspect="1"/>
          </p:cNvPicPr>
          <p:nvPr/>
        </p:nvPicPr>
        <p:blipFill>
          <a:blip r:embed="rId2" cstate="print"/>
          <a:stretch>
            <a:fillRect/>
          </a:stretch>
        </p:blipFill>
        <p:spPr>
          <a:xfrm>
            <a:off x="3882076" y="2209800"/>
            <a:ext cx="5261924" cy="3505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610600" cy="1066800"/>
          </a:xfrm>
        </p:spPr>
        <p:txBody>
          <a:bodyPr>
            <a:noAutofit/>
          </a:bodyPr>
          <a:lstStyle/>
          <a:p>
            <a:pPr algn="ctr"/>
            <a:r>
              <a:rPr lang="en-US" dirty="0" smtClean="0"/>
              <a:t>Consider the prayer of Jonah </a:t>
            </a:r>
            <a:r>
              <a:rPr lang="en-US" i="1" dirty="0" smtClean="0"/>
              <a:t>Chapter 2</a:t>
            </a:r>
            <a:endParaRPr lang="en-US" i="1" dirty="0"/>
          </a:p>
        </p:txBody>
      </p:sp>
      <p:pic>
        <p:nvPicPr>
          <p:cNvPr id="5" name="Content Placeholder 4" descr="Whale Shark.jpg"/>
          <p:cNvPicPr>
            <a:picLocks noGrp="1" noChangeAspect="1"/>
          </p:cNvPicPr>
          <p:nvPr>
            <p:ph idx="1"/>
          </p:nvPr>
        </p:nvPicPr>
        <p:blipFill>
          <a:blip r:embed="rId2" cstate="print"/>
          <a:stretch>
            <a:fillRect/>
          </a:stretch>
        </p:blipFill>
        <p:spPr>
          <a:xfrm>
            <a:off x="1422346" y="2249488"/>
            <a:ext cx="6299308" cy="4324350"/>
          </a:xfrm>
        </p:spPr>
      </p:pic>
      <p:sp>
        <p:nvSpPr>
          <p:cNvPr id="4" name="Slide Number Placeholder 3"/>
          <p:cNvSpPr>
            <a:spLocks noGrp="1"/>
          </p:cNvSpPr>
          <p:nvPr>
            <p:ph type="sldNum" sz="quarter" idx="12"/>
          </p:nvPr>
        </p:nvSpPr>
        <p:spPr/>
        <p:txBody>
          <a:bodyPr/>
          <a:lstStyle/>
          <a:p>
            <a:fld id="{BB0ED5B9-17CB-4B85-92E8-A3D20FBDE49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prayer of Jonah</a:t>
            </a:r>
            <a:endParaRPr lang="en-US" dirty="0"/>
          </a:p>
        </p:txBody>
      </p:sp>
      <p:sp>
        <p:nvSpPr>
          <p:cNvPr id="3" name="Content Placeholder 2"/>
          <p:cNvSpPr>
            <a:spLocks noGrp="1"/>
          </p:cNvSpPr>
          <p:nvPr>
            <p:ph idx="1"/>
          </p:nvPr>
        </p:nvSpPr>
        <p:spPr/>
        <p:txBody>
          <a:bodyPr>
            <a:normAutofit/>
          </a:bodyPr>
          <a:lstStyle/>
          <a:p>
            <a:pPr>
              <a:buNone/>
            </a:pPr>
            <a:r>
              <a:rPr lang="en-US" sz="3600" dirty="0" smtClean="0">
                <a:latin typeface="+mj-lt"/>
              </a:rPr>
              <a:t>“This prayer holds a type of the history of the nation of Israel since Jesus left their house desolate.” (R.92:5)</a:t>
            </a:r>
          </a:p>
          <a:p>
            <a:pPr>
              <a:buNone/>
            </a:pPr>
            <a:r>
              <a:rPr lang="en-US" sz="3600" dirty="0" smtClean="0">
                <a:latin typeface="+mj-lt"/>
              </a:rPr>
              <a:t>The belly of the fish is also the type of our Lord’s time spent in death (Matthew 12:40)</a:t>
            </a:r>
            <a:endParaRPr lang="en-US" sz="3600" dirty="0">
              <a:latin typeface="+mj-lt"/>
            </a:endParaRPr>
          </a:p>
        </p:txBody>
      </p:sp>
      <p:sp>
        <p:nvSpPr>
          <p:cNvPr id="4" name="Slide Number Placeholder 3"/>
          <p:cNvSpPr>
            <a:spLocks noGrp="1"/>
          </p:cNvSpPr>
          <p:nvPr>
            <p:ph type="sldNum" sz="quarter" idx="12"/>
          </p:nvPr>
        </p:nvSpPr>
        <p:spPr/>
        <p:txBody>
          <a:bodyPr/>
          <a:lstStyle/>
          <a:p>
            <a:fld id="{BB0ED5B9-17CB-4B85-92E8-A3D20FBDE49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1929</TotalTime>
  <Words>979</Words>
  <Application>Microsoft Office PowerPoint</Application>
  <PresentationFormat>On-screen Show (4:3)</PresentationFormat>
  <Paragraphs>126</Paragraphs>
  <Slides>46</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Urban</vt:lpstr>
      <vt:lpstr>Bitmap Image</vt:lpstr>
      <vt:lpstr>THANKSGIVING</vt:lpstr>
      <vt:lpstr>Colossians 2:7  “Rooted and built up in him, and stablished in the faith, as ye have been taught, abounding therein with thanksgiving.” </vt:lpstr>
      <vt:lpstr>Psalm 69:30  I will praise the name of God with a song, and will magnify him with thanksgiving</vt:lpstr>
      <vt:lpstr>Psalm 69:30  I will praise the name of God with a song, and will magnify him with thanksgiving</vt:lpstr>
      <vt:lpstr>Is there a method for cultivating mindfulness in our Christian lives?  </vt:lpstr>
      <vt:lpstr>The one we may choose is gratefulness and thanksgiving , which can be practiced, cultivated, learned.</vt:lpstr>
      <vt:lpstr>Four Point linked to Thanksgiving</vt:lpstr>
      <vt:lpstr>Consider the prayer of Jonah Chapter 2</vt:lpstr>
      <vt:lpstr>The prayer of Jonah</vt:lpstr>
      <vt:lpstr>Jonah surely was in the midst of trial and the storms of life.  He was fleeing God because Jonah was upset with God.</vt:lpstr>
      <vt:lpstr>Then Jonah prayed unto the LORD his God out of the fish's belly,  And said, I cried by reason of mine affliction unto the LORD, and he heard me; out of the belly of hell cried I, and thou heardest my voice.</vt:lpstr>
      <vt:lpstr>For thou hadst cast me into the deep, in the midst of the seas; and the floods compassed me about: all thy billows and thy waves passed over me.</vt:lpstr>
      <vt:lpstr>Then I said, I am cast out of thy sight; yet I will look again toward thy holy temple.</vt:lpstr>
      <vt:lpstr>The waters compassed me about, even to the soul: the depth closed me round about, the weeds were wrapped about my head..  </vt:lpstr>
      <vt:lpstr>I went down to the bottoms of the mountains; the earth with her bars was about me for ever: yet hast thou brought up my life from corruption, O LORD my God.  </vt:lpstr>
      <vt:lpstr>When my soul fainted within me I remembered the LORD: and my prayer came in unto thee, into thine holy temple.  </vt:lpstr>
      <vt:lpstr>They that observe lying vanities forsake their own mercy. But I will sacrifice unto thee …</vt:lpstr>
      <vt:lpstr>with the voice of thanksgiving; I will pay that that I have vowed. Salvation is of the LORD. </vt:lpstr>
      <vt:lpstr>Four Point linked to Thanksgiving</vt:lpstr>
      <vt:lpstr>1-Thanksgiving should be preceded by acknowledging our Heavenly Father and preparing our hearts </vt:lpstr>
      <vt:lpstr>Then Jonah prayed unto the LORD his God out of the fish's belly,  And said, I cried by reason of mine affliction unto the LORD, and he heard me; out of the belly of hell cried I, and thou heardest my voice.</vt:lpstr>
      <vt:lpstr>2-Thanksgiving should be preceded by confessing our sins to God  </vt:lpstr>
      <vt:lpstr>Then Jonah prayed unto the LORD his God out of the fish's belly,  And said, I cried by reason of mine affliction unto the LORD, and he heard me; out of the belly of hell cried I, and thou heardest my voice.</vt:lpstr>
      <vt:lpstr>3- Thanksgiving - Especially, in the midst of trials we should envision the holy</vt:lpstr>
      <vt:lpstr>Then I said, I am cast out of thy sight; yet I will look again toward thy holy temple.</vt:lpstr>
      <vt:lpstr>4-Thanksgiving should flow from our hearts and to our voice</vt:lpstr>
      <vt:lpstr>with the voice of thanksgiving; I will pay that that I have vowed. Salvation is of the LORD. </vt:lpstr>
      <vt:lpstr>Jonah must have paid his vow.</vt:lpstr>
      <vt:lpstr>Psalm 50:14  “Offer unto God thanksgiving; and pay thy vows unto the most High”</vt:lpstr>
      <vt:lpstr> Psalm 107:22  “…sacrifice the sacrifices of thanksgiving, and declare his works with rejoicing.” </vt:lpstr>
      <vt:lpstr>Philippians 4:6  Be careful for nothing; but in every thing by prayer and supplication with thanksgiving let your requests be made known unto God. </vt:lpstr>
      <vt:lpstr>Psalm 147:7  “Sing unto the LORD with thanksgiving; sing praise upon the harp unto our God”</vt:lpstr>
      <vt:lpstr>With our waking thoughts and prayers</vt:lpstr>
      <vt:lpstr>When we then open our eyes with this thought, chances are that we will be more grateful for the gift of sight and more alert to the needs of those who lack that gift.</vt:lpstr>
      <vt:lpstr>Oh that we could open the eyes of the world to the fulfillment of their unspoken hopes.  Christ is come! This is true cause for Thanksgiving</vt:lpstr>
      <vt:lpstr>Before turning off the light in the evening, we may jot down one thing for which we never before have given grateful thanksgiving.   </vt:lpstr>
      <vt:lpstr>One of the Lord’s dear ones has done this for years, and testifies that the supply still seems inexhaustible. </vt:lpstr>
      <vt:lpstr>Gratefulness brings joy life. Once we stop “taking for granted,” there is no end to the surprises and delight we may find. </vt:lpstr>
      <vt:lpstr> </vt:lpstr>
      <vt:lpstr>because, in the final analysis, opportunity is the gift within the gift of every moment </vt:lpstr>
      <vt:lpstr>The opportunity to see and hear and smell and touch and taste with pleasure. Everything is a gift.</vt:lpstr>
      <vt:lpstr>As we consider what God has done, There is no more joyful bond than the one that gratefulness celebrates, the bond between our Heavenly Father – the giver, and we – the thanksgivers.</vt:lpstr>
      <vt:lpstr>As St. Paul assured his beloved brethren in Corinth, thanksgiving leads to liberality and sharing of God’s gifts concluding his thoughts with:   “Thanks be to God for His unspeakable gift!” 2 Corinthians 9:15 </vt:lpstr>
      <vt:lpstr>Psalm 26:7  “[Oh] That I may publish with the voice of thanksgiving, and tell of all thy wondrous works.” </vt:lpstr>
      <vt:lpstr> </vt:lpstr>
      <vt:lpstr>May the Lord add His Blessing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D Doctor</dc:creator>
  <cp:lastModifiedBy>Richard D Doctor</cp:lastModifiedBy>
  <cp:revision>158</cp:revision>
  <dcterms:created xsi:type="dcterms:W3CDTF">2010-08-06T03:22:11Z</dcterms:created>
  <dcterms:modified xsi:type="dcterms:W3CDTF">2012-11-08T03:05:45Z</dcterms:modified>
</cp:coreProperties>
</file>