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4"/>
  </p:notesMasterIdLst>
  <p:sldIdLst>
    <p:sldId id="310" r:id="rId2"/>
    <p:sldId id="257" r:id="rId3"/>
    <p:sldId id="258" r:id="rId4"/>
    <p:sldId id="259" r:id="rId5"/>
    <p:sldId id="331" r:id="rId6"/>
    <p:sldId id="332" r:id="rId7"/>
    <p:sldId id="330" r:id="rId8"/>
    <p:sldId id="333" r:id="rId9"/>
    <p:sldId id="334" r:id="rId10"/>
    <p:sldId id="315" r:id="rId11"/>
    <p:sldId id="335" r:id="rId12"/>
    <p:sldId id="336" r:id="rId13"/>
    <p:sldId id="337" r:id="rId14"/>
    <p:sldId id="317" r:id="rId15"/>
    <p:sldId id="318" r:id="rId16"/>
    <p:sldId id="319" r:id="rId17"/>
    <p:sldId id="338" r:id="rId18"/>
    <p:sldId id="339" r:id="rId19"/>
    <p:sldId id="321" r:id="rId20"/>
    <p:sldId id="269" r:id="rId21"/>
    <p:sldId id="322" r:id="rId22"/>
    <p:sldId id="271" r:id="rId23"/>
    <p:sldId id="272" r:id="rId24"/>
    <p:sldId id="274" r:id="rId25"/>
    <p:sldId id="275" r:id="rId26"/>
    <p:sldId id="341" r:id="rId27"/>
    <p:sldId id="277" r:id="rId28"/>
    <p:sldId id="278" r:id="rId29"/>
    <p:sldId id="323" r:id="rId30"/>
    <p:sldId id="279" r:id="rId31"/>
    <p:sldId id="280" r:id="rId32"/>
    <p:sldId id="281" r:id="rId33"/>
    <p:sldId id="324" r:id="rId34"/>
    <p:sldId id="284" r:id="rId35"/>
    <p:sldId id="285" r:id="rId36"/>
    <p:sldId id="325" r:id="rId37"/>
    <p:sldId id="287" r:id="rId38"/>
    <p:sldId id="288" r:id="rId39"/>
    <p:sldId id="289" r:id="rId40"/>
    <p:sldId id="290" r:id="rId41"/>
    <p:sldId id="326" r:id="rId42"/>
    <p:sldId id="327" r:id="rId43"/>
    <p:sldId id="328" r:id="rId44"/>
    <p:sldId id="292" r:id="rId45"/>
    <p:sldId id="293" r:id="rId46"/>
    <p:sldId id="294" r:id="rId47"/>
    <p:sldId id="329" r:id="rId48"/>
    <p:sldId id="295" r:id="rId49"/>
    <p:sldId id="296" r:id="rId50"/>
    <p:sldId id="297" r:id="rId51"/>
    <p:sldId id="298" r:id="rId52"/>
    <p:sldId id="299" r:id="rId53"/>
    <p:sldId id="300" r:id="rId54"/>
    <p:sldId id="301" r:id="rId55"/>
    <p:sldId id="302" r:id="rId56"/>
    <p:sldId id="303" r:id="rId57"/>
    <p:sldId id="304" r:id="rId58"/>
    <p:sldId id="305" r:id="rId59"/>
    <p:sldId id="308" r:id="rId60"/>
    <p:sldId id="306" r:id="rId61"/>
    <p:sldId id="309" r:id="rId62"/>
    <p:sldId id="307" r:id="rId6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Garamond" pitchFamily="18" charset="0"/>
        <a:ea typeface="+mn-ea"/>
        <a:cs typeface="+mn-cs"/>
      </a:defRPr>
    </a:lvl1pPr>
    <a:lvl2pPr marL="457200" algn="l" rtl="0" eaLnBrk="0" fontAlgn="base" hangingPunct="0">
      <a:spcBef>
        <a:spcPct val="0"/>
      </a:spcBef>
      <a:spcAft>
        <a:spcPct val="0"/>
      </a:spcAft>
      <a:defRPr kern="1200">
        <a:solidFill>
          <a:schemeClr val="tx1"/>
        </a:solidFill>
        <a:latin typeface="Garamond" pitchFamily="18" charset="0"/>
        <a:ea typeface="+mn-ea"/>
        <a:cs typeface="+mn-cs"/>
      </a:defRPr>
    </a:lvl2pPr>
    <a:lvl3pPr marL="914400" algn="l" rtl="0" eaLnBrk="0" fontAlgn="base" hangingPunct="0">
      <a:spcBef>
        <a:spcPct val="0"/>
      </a:spcBef>
      <a:spcAft>
        <a:spcPct val="0"/>
      </a:spcAft>
      <a:defRPr kern="1200">
        <a:solidFill>
          <a:schemeClr val="tx1"/>
        </a:solidFill>
        <a:latin typeface="Garamond" pitchFamily="18" charset="0"/>
        <a:ea typeface="+mn-ea"/>
        <a:cs typeface="+mn-cs"/>
      </a:defRPr>
    </a:lvl3pPr>
    <a:lvl4pPr marL="1371600" algn="l" rtl="0" eaLnBrk="0" fontAlgn="base" hangingPunct="0">
      <a:spcBef>
        <a:spcPct val="0"/>
      </a:spcBef>
      <a:spcAft>
        <a:spcPct val="0"/>
      </a:spcAft>
      <a:defRPr kern="1200">
        <a:solidFill>
          <a:schemeClr val="tx1"/>
        </a:solidFill>
        <a:latin typeface="Garamond" pitchFamily="18" charset="0"/>
        <a:ea typeface="+mn-ea"/>
        <a:cs typeface="+mn-cs"/>
      </a:defRPr>
    </a:lvl4pPr>
    <a:lvl5pPr marL="1828800" algn="l" rtl="0" eaLnBrk="0" fontAlgn="base" hangingPunct="0">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C0000"/>
    <a:srgbClr val="FFFF00"/>
    <a:srgbClr val="F8F8F8"/>
    <a:srgbClr val="FF0066"/>
    <a:srgbClr val="FFFF99"/>
    <a:srgbClr val="0000FF"/>
    <a:srgbClr val="008000"/>
    <a:srgbClr val="80008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6" autoAdjust="0"/>
    <p:restoredTop sz="94581" autoAdjust="0"/>
  </p:normalViewPr>
  <p:slideViewPr>
    <p:cSldViewPr>
      <p:cViewPr varScale="1">
        <p:scale>
          <a:sx n="74" d="100"/>
          <a:sy n="74" d="100"/>
        </p:scale>
        <p:origin x="-317"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2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3EAAF4-3368-4B16-A285-F4642C3268D6}" type="datetimeFigureOut">
              <a:rPr lang="en-US" smtClean="0"/>
              <a:t>11/27/2013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8CB9F7-11F2-470B-985F-4854F51A78F1}" type="slidenum">
              <a:rPr lang="en-US" smtClean="0"/>
              <a:t>‹#›</a:t>
            </a:fld>
            <a:endParaRPr lang="en-US"/>
          </a:p>
        </p:txBody>
      </p:sp>
    </p:spTree>
    <p:extLst>
      <p:ext uri="{BB962C8B-B14F-4D97-AF65-F5344CB8AC3E}">
        <p14:creationId xmlns:p14="http://schemas.microsoft.com/office/powerpoint/2010/main" val="481176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8CB9F7-11F2-470B-985F-4854F51A78F1}" type="slidenum">
              <a:rPr lang="en-US" smtClean="0"/>
              <a:t>5</a:t>
            </a:fld>
            <a:endParaRPr lang="en-US"/>
          </a:p>
        </p:txBody>
      </p:sp>
    </p:spTree>
    <p:extLst>
      <p:ext uri="{BB962C8B-B14F-4D97-AF65-F5344CB8AC3E}">
        <p14:creationId xmlns:p14="http://schemas.microsoft.com/office/powerpoint/2010/main" val="1992113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8CB9F7-11F2-470B-985F-4854F51A78F1}" type="slidenum">
              <a:rPr lang="en-US" smtClean="0"/>
              <a:t>27</a:t>
            </a:fld>
            <a:endParaRPr lang="en-US"/>
          </a:p>
        </p:txBody>
      </p:sp>
    </p:spTree>
    <p:extLst>
      <p:ext uri="{BB962C8B-B14F-4D97-AF65-F5344CB8AC3E}">
        <p14:creationId xmlns:p14="http://schemas.microsoft.com/office/powerpoint/2010/main" val="2531209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8CB9F7-11F2-470B-985F-4854F51A78F1}" type="slidenum">
              <a:rPr lang="en-US" smtClean="0"/>
              <a:t>28</a:t>
            </a:fld>
            <a:endParaRPr lang="en-US"/>
          </a:p>
        </p:txBody>
      </p:sp>
    </p:spTree>
    <p:extLst>
      <p:ext uri="{BB962C8B-B14F-4D97-AF65-F5344CB8AC3E}">
        <p14:creationId xmlns:p14="http://schemas.microsoft.com/office/powerpoint/2010/main" val="4198779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8CB9F7-11F2-470B-985F-4854F51A78F1}" type="slidenum">
              <a:rPr lang="en-US" smtClean="0"/>
              <a:t>31</a:t>
            </a:fld>
            <a:endParaRPr lang="en-US"/>
          </a:p>
        </p:txBody>
      </p:sp>
    </p:spTree>
    <p:extLst>
      <p:ext uri="{BB962C8B-B14F-4D97-AF65-F5344CB8AC3E}">
        <p14:creationId xmlns:p14="http://schemas.microsoft.com/office/powerpoint/2010/main" val="3654700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8CB9F7-11F2-470B-985F-4854F51A78F1}" type="slidenum">
              <a:rPr lang="en-US" smtClean="0"/>
              <a:t>44</a:t>
            </a:fld>
            <a:endParaRPr lang="en-US"/>
          </a:p>
        </p:txBody>
      </p:sp>
    </p:spTree>
    <p:extLst>
      <p:ext uri="{BB962C8B-B14F-4D97-AF65-F5344CB8AC3E}">
        <p14:creationId xmlns:p14="http://schemas.microsoft.com/office/powerpoint/2010/main" val="4164101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8CB9F7-11F2-470B-985F-4854F51A78F1}" type="slidenum">
              <a:rPr lang="en-US" smtClean="0"/>
              <a:t>47</a:t>
            </a:fld>
            <a:endParaRPr lang="en-US"/>
          </a:p>
        </p:txBody>
      </p:sp>
    </p:spTree>
    <p:extLst>
      <p:ext uri="{BB962C8B-B14F-4D97-AF65-F5344CB8AC3E}">
        <p14:creationId xmlns:p14="http://schemas.microsoft.com/office/powerpoint/2010/main" val="4098826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8CB9F7-11F2-470B-985F-4854F51A78F1}" type="slidenum">
              <a:rPr lang="en-US" smtClean="0"/>
              <a:t>56</a:t>
            </a:fld>
            <a:endParaRPr lang="en-US"/>
          </a:p>
        </p:txBody>
      </p:sp>
    </p:spTree>
    <p:extLst>
      <p:ext uri="{BB962C8B-B14F-4D97-AF65-F5344CB8AC3E}">
        <p14:creationId xmlns:p14="http://schemas.microsoft.com/office/powerpoint/2010/main" val="3744944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8CB9F7-11F2-470B-985F-4854F51A78F1}" type="slidenum">
              <a:rPr lang="en-US" smtClean="0"/>
              <a:t>61</a:t>
            </a:fld>
            <a:endParaRPr lang="en-US"/>
          </a:p>
        </p:txBody>
      </p:sp>
    </p:spTree>
    <p:extLst>
      <p:ext uri="{BB962C8B-B14F-4D97-AF65-F5344CB8AC3E}">
        <p14:creationId xmlns:p14="http://schemas.microsoft.com/office/powerpoint/2010/main" val="954151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grpSp>
      <p:sp>
        <p:nvSpPr>
          <p:cNvPr id="17613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7614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4CBB412-04E0-4894-ABC6-F81A30C30982}" type="slidenum">
              <a:rPr lang="en-US"/>
              <a:pPr>
                <a:defRPr/>
              </a:pPr>
              <a:t>‹#›</a:t>
            </a:fld>
            <a:endParaRPr lang="en-US"/>
          </a:p>
        </p:txBody>
      </p:sp>
    </p:spTree>
    <p:extLst>
      <p:ext uri="{BB962C8B-B14F-4D97-AF65-F5344CB8AC3E}">
        <p14:creationId xmlns:p14="http://schemas.microsoft.com/office/powerpoint/2010/main" val="2778578247"/>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5C1E455-F14D-45BA-9648-9C821D5CE5B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4874011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B403056-C4F6-4598-B058-EE196E88C01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60157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A3A7D6A8-CBC4-4984-B7C6-B858FF1E1F2C}"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9715600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5B1FF69-3CB3-4C90-AC10-BCE9D8D932D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8019657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5B76F7E-8D20-46A8-8A70-06A3C254729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5209966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3474AF9-E4FA-4221-BC44-A4C1E7CE9DD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0156314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15A6F820-6FB8-4052-BF3D-BDA0F6E98CFE}"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0159083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66B6943C-9344-4328-8A13-BDD7234F4BC0}"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3369013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43378FCA-9C63-4D0C-902C-73687E100A32}"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74671434"/>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85F447E-07CD-464F-AACA-BA3F6BAEE922}"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96940539"/>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0013F21C-659D-45DB-BB1B-8E5C7CEA7AAB}"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0412516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7510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42C12E96-A7B6-4596-A8FD-13072653F949}"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7511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17511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17511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17511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p>
            </p:txBody>
          </p:sp>
          <p:sp>
            <p:nvSpPr>
              <p:cNvPr id="17511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17511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17511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grpSp>
      <p:sp>
        <p:nvSpPr>
          <p:cNvPr id="17511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511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p>
        </p:txBody>
      </p:sp>
      <p:sp>
        <p:nvSpPr>
          <p:cNvPr id="17511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52"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ransition spd="slow">
    <p:fade/>
  </p:transition>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3.wdp"/></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4.wdp"/></Relationships>
</file>

<file path=ppt/slides/_rels/slide5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99.png"/><Relationship Id="rId4" Type="http://schemas.openxmlformats.org/officeDocument/2006/relationships/image" Target="../media/image98.jpeg"/></Relationships>
</file>

<file path=ppt/slides/_rels/slide6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074" name="Picture 4" descr="angelight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0"/>
            <a:ext cx="6096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5"/>
          <p:cNvSpPr txBox="1">
            <a:spLocks noChangeArrowheads="1"/>
          </p:cNvSpPr>
          <p:nvPr/>
        </p:nvSpPr>
        <p:spPr bwMode="auto">
          <a:xfrm>
            <a:off x="457200" y="762000"/>
            <a:ext cx="25908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spcBef>
                <a:spcPct val="50000"/>
              </a:spcBef>
            </a:pPr>
            <a:r>
              <a:rPr lang="en-US" altLang="en-US" sz="5400" b="1" dirty="0">
                <a:latin typeface="Lucida Calligraphy" panose="03010101010101010101" pitchFamily="66" charset="0"/>
              </a:rPr>
              <a:t>An Angel of Light</a:t>
            </a: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descr="morningstar_xthu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4"/>
          <p:cNvSpPr txBox="1">
            <a:spLocks noChangeArrowheads="1"/>
          </p:cNvSpPr>
          <p:nvPr/>
        </p:nvSpPr>
        <p:spPr bwMode="auto">
          <a:xfrm>
            <a:off x="455613" y="528638"/>
            <a:ext cx="60213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4400" b="1">
                <a:latin typeface="Tahoma" pitchFamily="34" charset="0"/>
              </a:rPr>
              <a:t>Definition of Lucifer: </a:t>
            </a:r>
          </a:p>
        </p:txBody>
      </p:sp>
      <p:sp>
        <p:nvSpPr>
          <p:cNvPr id="12292" name="Text Box 5"/>
          <p:cNvSpPr txBox="1">
            <a:spLocks noChangeArrowheads="1"/>
          </p:cNvSpPr>
          <p:nvPr/>
        </p:nvSpPr>
        <p:spPr bwMode="auto">
          <a:xfrm>
            <a:off x="455613" y="1594909"/>
            <a:ext cx="4497387"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nSpc>
                <a:spcPct val="115000"/>
              </a:lnSpc>
              <a:spcBef>
                <a:spcPct val="50000"/>
              </a:spcBef>
            </a:pPr>
            <a:r>
              <a:rPr lang="en-US" altLang="en-US" sz="3600" b="1">
                <a:latin typeface="Tahoma" pitchFamily="34" charset="0"/>
              </a:rPr>
              <a:t>The morning star, </a:t>
            </a:r>
            <a:br>
              <a:rPr lang="en-US" altLang="en-US" sz="3600" b="1">
                <a:latin typeface="Tahoma" pitchFamily="34" charset="0"/>
              </a:rPr>
            </a:br>
            <a:r>
              <a:rPr lang="en-US" altLang="en-US" sz="3600" b="1">
                <a:latin typeface="Tahoma" pitchFamily="34" charset="0"/>
              </a:rPr>
              <a:t>in the sense of </a:t>
            </a:r>
            <a:br>
              <a:rPr lang="en-US" altLang="en-US" sz="3600" b="1">
                <a:latin typeface="Tahoma" pitchFamily="34" charset="0"/>
              </a:rPr>
            </a:br>
            <a:r>
              <a:rPr lang="en-US" altLang="en-US" sz="3600" b="1">
                <a:latin typeface="Tahoma" pitchFamily="34" charset="0"/>
              </a:rPr>
              <a:t>brightness</a:t>
            </a:r>
          </a:p>
        </p:txBody>
      </p:sp>
      <p:sp>
        <p:nvSpPr>
          <p:cNvPr id="182280" name="Text Box 8"/>
          <p:cNvSpPr txBox="1">
            <a:spLocks noChangeArrowheads="1"/>
          </p:cNvSpPr>
          <p:nvPr/>
        </p:nvSpPr>
        <p:spPr bwMode="auto">
          <a:xfrm>
            <a:off x="455613" y="3886730"/>
            <a:ext cx="5564187" cy="762000"/>
          </a:xfrm>
          <a:prstGeom prst="rect">
            <a:avLst/>
          </a:prstGeom>
          <a:noFill/>
          <a:ln w="9525">
            <a:noFill/>
            <a:miter lim="800000"/>
            <a:headEnd/>
            <a:tailEnd/>
          </a:ln>
          <a:effectLst/>
        </p:spPr>
        <p:txBody>
          <a:bodyPr>
            <a:spAutoFit/>
          </a:bodyPr>
          <a:lstStyle/>
          <a:p>
            <a:pPr>
              <a:spcBef>
                <a:spcPct val="50000"/>
              </a:spcBef>
              <a:defRPr/>
            </a:pPr>
            <a:r>
              <a:rPr lang="en-US" sz="4400" b="1" dirty="0">
                <a:solidFill>
                  <a:srgbClr val="FFFF99"/>
                </a:solidFill>
                <a:effectLst>
                  <a:outerShdw blurRad="38100" dist="38100" dir="2700000" algn="tl">
                    <a:srgbClr val="000000"/>
                  </a:outerShdw>
                </a:effectLst>
                <a:latin typeface="Tahoma" pitchFamily="34" charset="0"/>
              </a:rPr>
              <a:t>Why the Disguise?</a:t>
            </a:r>
          </a:p>
        </p:txBody>
      </p:sp>
      <p:sp>
        <p:nvSpPr>
          <p:cNvPr id="182281" name="Text Box 9"/>
          <p:cNvSpPr txBox="1">
            <a:spLocks noChangeArrowheads="1"/>
          </p:cNvSpPr>
          <p:nvPr/>
        </p:nvSpPr>
        <p:spPr bwMode="auto">
          <a:xfrm>
            <a:off x="455613" y="4953000"/>
            <a:ext cx="2057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4400" b="1" dirty="0">
                <a:solidFill>
                  <a:srgbClr val="FFFF99"/>
                </a:solidFill>
                <a:latin typeface="Tahoma" pitchFamily="34" charset="0"/>
              </a:rPr>
              <a:t>Greed</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2280"/>
                                        </p:tgtEl>
                                        <p:attrNameLst>
                                          <p:attrName>style.visibility</p:attrName>
                                        </p:attrNameLst>
                                      </p:cBhvr>
                                      <p:to>
                                        <p:strVal val="visible"/>
                                      </p:to>
                                    </p:set>
                                    <p:animEffect transition="in" filter="fade">
                                      <p:cBhvr>
                                        <p:cTn id="7" dur="1000"/>
                                        <p:tgtEl>
                                          <p:spTgt spid="1822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2281"/>
                                        </p:tgtEl>
                                        <p:attrNameLst>
                                          <p:attrName>style.visibility</p:attrName>
                                        </p:attrNameLst>
                                      </p:cBhvr>
                                      <p:to>
                                        <p:strVal val="visible"/>
                                      </p:to>
                                    </p:set>
                                    <p:animEffect transition="in" filter="fade">
                                      <p:cBhvr>
                                        <p:cTn id="12" dur="1000"/>
                                        <p:tgtEl>
                                          <p:spTgt spid="182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80" grpId="0"/>
      <p:bldP spid="18228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7"/>
          <p:cNvSpPr txBox="1">
            <a:spLocks noChangeArrowheads="1"/>
          </p:cNvSpPr>
          <p:nvPr/>
        </p:nvSpPr>
        <p:spPr bwMode="auto">
          <a:xfrm>
            <a:off x="304800" y="1498600"/>
            <a:ext cx="4191000" cy="401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lnSpc>
                <a:spcPct val="115000"/>
              </a:lnSpc>
              <a:spcBef>
                <a:spcPct val="50000"/>
              </a:spcBef>
              <a:buClrTx/>
              <a:buSzTx/>
              <a:buFontTx/>
              <a:buNone/>
            </a:pPr>
            <a:r>
              <a:rPr lang="en-US" altLang="en-US" b="1">
                <a:latin typeface="Tahoma" pitchFamily="34" charset="0"/>
              </a:rPr>
              <a:t>…and this is that </a:t>
            </a:r>
            <a:r>
              <a:rPr lang="en-US" altLang="en-US" b="1" i="1">
                <a:latin typeface="Tahoma" pitchFamily="34" charset="0"/>
              </a:rPr>
              <a:t>spirit </a:t>
            </a:r>
            <a:r>
              <a:rPr lang="en-US" altLang="en-US" b="1">
                <a:latin typeface="Tahoma" pitchFamily="34" charset="0"/>
              </a:rPr>
              <a:t>of antichrist, whereof ye have heard that it should come; and even now already is it in the world.</a:t>
            </a:r>
          </a:p>
        </p:txBody>
      </p:sp>
      <p:sp>
        <p:nvSpPr>
          <p:cNvPr id="13315" name="Text Box 12"/>
          <p:cNvSpPr txBox="1">
            <a:spLocks noChangeArrowheads="1"/>
          </p:cNvSpPr>
          <p:nvPr/>
        </p:nvSpPr>
        <p:spPr bwMode="auto">
          <a:xfrm>
            <a:off x="455613" y="528638"/>
            <a:ext cx="2743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50000"/>
              </a:spcBef>
              <a:buClrTx/>
              <a:buSzTx/>
              <a:buFontTx/>
              <a:buNone/>
            </a:pPr>
            <a:r>
              <a:rPr lang="en-US" altLang="en-US" sz="3600" b="1">
                <a:latin typeface="Tahoma" pitchFamily="34" charset="0"/>
              </a:rPr>
              <a:t>1 John 4:3</a:t>
            </a:r>
          </a:p>
        </p:txBody>
      </p:sp>
      <p:sp>
        <p:nvSpPr>
          <p:cNvPr id="21518" name="Line 14"/>
          <p:cNvSpPr>
            <a:spLocks noChangeShapeType="1"/>
          </p:cNvSpPr>
          <p:nvPr/>
        </p:nvSpPr>
        <p:spPr bwMode="auto">
          <a:xfrm flipV="1">
            <a:off x="304800" y="4892675"/>
            <a:ext cx="365760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19" name="Line 15"/>
          <p:cNvSpPr>
            <a:spLocks noChangeShapeType="1"/>
          </p:cNvSpPr>
          <p:nvPr/>
        </p:nvSpPr>
        <p:spPr bwMode="auto">
          <a:xfrm>
            <a:off x="381000" y="5486400"/>
            <a:ext cx="342900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3318"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685800"/>
            <a:ext cx="4630738"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81840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2000"/>
                                        <p:tgtEl>
                                          <p:spTgt spid="1331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314"/>
                                        </p:tgtEl>
                                        <p:attrNameLst>
                                          <p:attrName>style.visibility</p:attrName>
                                        </p:attrNameLst>
                                      </p:cBhvr>
                                      <p:to>
                                        <p:strVal val="visible"/>
                                      </p:to>
                                    </p:set>
                                    <p:animEffect transition="in" filter="fade">
                                      <p:cBhvr>
                                        <p:cTn id="11" dur="2000"/>
                                        <p:tgtEl>
                                          <p:spTgt spid="1331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518"/>
                                        </p:tgtEl>
                                        <p:attrNameLst>
                                          <p:attrName>style.visibility</p:attrName>
                                        </p:attrNameLst>
                                      </p:cBhvr>
                                      <p:to>
                                        <p:strVal val="visible"/>
                                      </p:to>
                                    </p:set>
                                    <p:animEffect transition="in" filter="wipe(left)">
                                      <p:cBhvr>
                                        <p:cTn id="16" dur="1000"/>
                                        <p:tgtEl>
                                          <p:spTgt spid="21518"/>
                                        </p:tgtEl>
                                      </p:cBhvr>
                                    </p:animEffect>
                                  </p:childTnLst>
                                </p:cTn>
                              </p:par>
                            </p:childTnLst>
                          </p:cTn>
                        </p:par>
                        <p:par>
                          <p:cTn id="17" fill="hold" nodeType="afterGroup">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1519"/>
                                        </p:tgtEl>
                                        <p:attrNameLst>
                                          <p:attrName>style.visibility</p:attrName>
                                        </p:attrNameLst>
                                      </p:cBhvr>
                                      <p:to>
                                        <p:strVal val="visible"/>
                                      </p:to>
                                    </p:set>
                                    <p:animEffect transition="in" filter="wipe(left)">
                                      <p:cBhvr>
                                        <p:cTn id="20" dur="1000"/>
                                        <p:tgtEl>
                                          <p:spTgt spid="2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p:bldP spid="21518" grpId="0" animBg="1"/>
      <p:bldP spid="215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distant-call-wol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0800" y="762000"/>
            <a:ext cx="3944938"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6"/>
          <p:cNvSpPr txBox="1">
            <a:spLocks noChangeArrowheads="1"/>
          </p:cNvSpPr>
          <p:nvPr/>
        </p:nvSpPr>
        <p:spPr bwMode="auto">
          <a:xfrm>
            <a:off x="455613" y="1447800"/>
            <a:ext cx="4878387"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lnSpc>
                <a:spcPct val="115000"/>
              </a:lnSpc>
              <a:spcBef>
                <a:spcPct val="50000"/>
              </a:spcBef>
              <a:buClrTx/>
              <a:buSzTx/>
              <a:buFontTx/>
              <a:buNone/>
            </a:pPr>
            <a:r>
              <a:rPr lang="en-US" altLang="en-US" b="1">
                <a:latin typeface="Tahoma" pitchFamily="34" charset="0"/>
              </a:rPr>
              <a:t>…after my departing shall grievous wolves enter in among you, not sparing the flock. Also of your own</a:t>
            </a:r>
          </a:p>
        </p:txBody>
      </p:sp>
      <p:sp>
        <p:nvSpPr>
          <p:cNvPr id="14340" name="Text Box 7"/>
          <p:cNvSpPr txBox="1">
            <a:spLocks noChangeArrowheads="1"/>
          </p:cNvSpPr>
          <p:nvPr/>
        </p:nvSpPr>
        <p:spPr bwMode="auto">
          <a:xfrm>
            <a:off x="455613" y="528638"/>
            <a:ext cx="44180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50000"/>
              </a:spcBef>
              <a:buClrTx/>
              <a:buSzTx/>
              <a:buFontTx/>
              <a:buNone/>
            </a:pPr>
            <a:r>
              <a:rPr lang="en-US" altLang="en-US" sz="3600" b="1">
                <a:latin typeface="Tahoma" pitchFamily="34" charset="0"/>
              </a:rPr>
              <a:t>Acts 20: 29 &amp; 30</a:t>
            </a:r>
          </a:p>
        </p:txBody>
      </p:sp>
      <p:sp>
        <p:nvSpPr>
          <p:cNvPr id="14341" name="Text Box 8"/>
          <p:cNvSpPr txBox="1">
            <a:spLocks noChangeArrowheads="1"/>
          </p:cNvSpPr>
          <p:nvPr/>
        </p:nvSpPr>
        <p:spPr bwMode="auto">
          <a:xfrm>
            <a:off x="455613" y="4267200"/>
            <a:ext cx="87630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lnSpc>
                <a:spcPct val="115000"/>
              </a:lnSpc>
              <a:spcBef>
                <a:spcPct val="50000"/>
              </a:spcBef>
              <a:buClrTx/>
              <a:buSzTx/>
              <a:buFontTx/>
              <a:buNone/>
            </a:pPr>
            <a:r>
              <a:rPr lang="en-US" altLang="en-US" b="1">
                <a:latin typeface="Tahoma" pitchFamily="34" charset="0"/>
              </a:rPr>
              <a:t>selves shall men arise, speaking perverse things, to draw away disciples after them.</a:t>
            </a:r>
          </a:p>
        </p:txBody>
      </p:sp>
      <p:sp>
        <p:nvSpPr>
          <p:cNvPr id="184329" name="Line 9"/>
          <p:cNvSpPr>
            <a:spLocks noChangeShapeType="1"/>
          </p:cNvSpPr>
          <p:nvPr/>
        </p:nvSpPr>
        <p:spPr bwMode="auto">
          <a:xfrm>
            <a:off x="1524000" y="4267200"/>
            <a:ext cx="243840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30" name="Line 10"/>
          <p:cNvSpPr>
            <a:spLocks noChangeShapeType="1"/>
          </p:cNvSpPr>
          <p:nvPr/>
        </p:nvSpPr>
        <p:spPr bwMode="auto">
          <a:xfrm>
            <a:off x="5181600" y="4876800"/>
            <a:ext cx="396240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31" name="Line 11"/>
          <p:cNvSpPr>
            <a:spLocks noChangeShapeType="1"/>
          </p:cNvSpPr>
          <p:nvPr/>
        </p:nvSpPr>
        <p:spPr bwMode="auto">
          <a:xfrm>
            <a:off x="596900" y="5410200"/>
            <a:ext cx="137160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5" name="Oval 1"/>
          <p:cNvSpPr>
            <a:spLocks noChangeArrowheads="1"/>
          </p:cNvSpPr>
          <p:nvPr/>
        </p:nvSpPr>
        <p:spPr bwMode="auto">
          <a:xfrm>
            <a:off x="5181600" y="1295400"/>
            <a:ext cx="228600" cy="228600"/>
          </a:xfrm>
          <a:prstGeom prst="ellipse">
            <a:avLst/>
          </a:prstGeom>
          <a:blipFill dpi="0" rotWithShape="1">
            <a:blip r:embed="rId3">
              <a:extLst>
                <a:ext uri="{28A0092B-C50C-407E-A947-70E740481C1C}">
                  <a14:useLocalDpi xmlns:a14="http://schemas.microsoft.com/office/drawing/2010/main" val="0"/>
                </a:ext>
              </a:extLst>
            </a:blip>
            <a:srcRect/>
            <a:tile tx="0" ty="0" sx="100000" sy="100000" flip="none" algn="tl"/>
          </a:bli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p>
        </p:txBody>
      </p:sp>
      <p:pic>
        <p:nvPicPr>
          <p:cNvPr id="1434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8425" y="3660775"/>
            <a:ext cx="2317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85543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4329"/>
                                        </p:tgtEl>
                                        <p:attrNameLst>
                                          <p:attrName>style.visibility</p:attrName>
                                        </p:attrNameLst>
                                      </p:cBhvr>
                                      <p:to>
                                        <p:strVal val="visible"/>
                                      </p:to>
                                    </p:set>
                                    <p:animEffect transition="in" filter="wipe(left)">
                                      <p:cBhvr>
                                        <p:cTn id="7" dur="1000"/>
                                        <p:tgtEl>
                                          <p:spTgt spid="184329"/>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84330"/>
                                        </p:tgtEl>
                                        <p:attrNameLst>
                                          <p:attrName>style.visibility</p:attrName>
                                        </p:attrNameLst>
                                      </p:cBhvr>
                                      <p:to>
                                        <p:strVal val="visible"/>
                                      </p:to>
                                    </p:set>
                                    <p:animEffect transition="in" filter="wipe(left)">
                                      <p:cBhvr>
                                        <p:cTn id="11" dur="2000"/>
                                        <p:tgtEl>
                                          <p:spTgt spid="184330"/>
                                        </p:tgtEl>
                                      </p:cBhvr>
                                    </p:animEffect>
                                  </p:childTnLst>
                                </p:cTn>
                              </p:par>
                            </p:childTnLst>
                          </p:cTn>
                        </p:par>
                        <p:par>
                          <p:cTn id="12" fill="hold" nodeType="afterGroup">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184331"/>
                                        </p:tgtEl>
                                        <p:attrNameLst>
                                          <p:attrName>style.visibility</p:attrName>
                                        </p:attrNameLst>
                                      </p:cBhvr>
                                      <p:to>
                                        <p:strVal val="visible"/>
                                      </p:to>
                                    </p:set>
                                    <p:animEffect transition="in" filter="wipe(left)">
                                      <p:cBhvr>
                                        <p:cTn id="15" dur="2000"/>
                                        <p:tgtEl>
                                          <p:spTgt spid="184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9" grpId="0" animBg="1"/>
      <p:bldP spid="184330" grpId="0" animBg="1"/>
      <p:bldP spid="1843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Howling wolves"/>
          <p:cNvPicPr>
            <a:picLocks noGrp="1" noChangeAspect="1" noChangeArrowheads="1"/>
          </p:cNvPicPr>
          <p:nvPr>
            <p:ph idx="4294967295"/>
          </p:nvPr>
        </p:nvPicPr>
        <p:blipFill>
          <a:blip r:embed="rId2">
            <a:lum bright="-24000" contrast="6000"/>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sp>
        <p:nvSpPr>
          <p:cNvPr id="24583" name="Text Box 7"/>
          <p:cNvSpPr txBox="1">
            <a:spLocks noChangeArrowheads="1"/>
          </p:cNvSpPr>
          <p:nvPr/>
        </p:nvSpPr>
        <p:spPr bwMode="auto">
          <a:xfrm>
            <a:off x="457200" y="4036874"/>
            <a:ext cx="5638800" cy="1754326"/>
          </a:xfrm>
          <a:prstGeom prst="rect">
            <a:avLst/>
          </a:prstGeom>
          <a:noFill/>
          <a:ln w="9525">
            <a:noFill/>
            <a:miter lim="800000"/>
            <a:headEnd/>
            <a:tailEnd/>
          </a:ln>
          <a:effectLst/>
        </p:spPr>
        <p:txBody>
          <a:bodyPr>
            <a:spAutoFit/>
          </a:bodyPr>
          <a:lstStyle/>
          <a:p>
            <a:pPr eaLnBrk="1" hangingPunct="1">
              <a:spcBef>
                <a:spcPct val="50000"/>
              </a:spcBef>
              <a:defRPr/>
            </a:pPr>
            <a:r>
              <a:rPr lang="en-US" sz="3600" b="1" dirty="0">
                <a:ln w="18000">
                  <a:solidFill>
                    <a:sysClr val="windowText" lastClr="000000"/>
                  </a:solidFill>
                  <a:prstDash val="solid"/>
                  <a:miter lim="800000"/>
                </a:ln>
                <a:solidFill>
                  <a:srgbClr val="F8F8F8"/>
                </a:solidFill>
                <a:effectLst>
                  <a:glow rad="228600">
                    <a:srgbClr val="000000">
                      <a:alpha val="40000"/>
                    </a:srgbClr>
                  </a:glow>
                  <a:outerShdw blurRad="25500" dist="23000" dir="7020000" algn="tl">
                    <a:srgbClr val="000000">
                      <a:alpha val="50000"/>
                    </a:srgbClr>
                  </a:outerShdw>
                </a:effectLst>
                <a:latin typeface="Arial" charset="0"/>
              </a:rPr>
              <a:t>“THE PAPACY: </a:t>
            </a:r>
            <a:br>
              <a:rPr lang="en-US" sz="3600" b="1" dirty="0">
                <a:ln w="18000">
                  <a:solidFill>
                    <a:sysClr val="windowText" lastClr="000000"/>
                  </a:solidFill>
                  <a:prstDash val="solid"/>
                  <a:miter lim="800000"/>
                </a:ln>
                <a:solidFill>
                  <a:srgbClr val="F8F8F8"/>
                </a:solidFill>
                <a:effectLst>
                  <a:glow rad="228600">
                    <a:srgbClr val="000000">
                      <a:alpha val="40000"/>
                    </a:srgbClr>
                  </a:glow>
                  <a:outerShdw blurRad="25500" dist="23000" dir="7020000" algn="tl">
                    <a:srgbClr val="000000">
                      <a:alpha val="50000"/>
                    </a:srgbClr>
                  </a:outerShdw>
                </a:effectLst>
                <a:latin typeface="Arial" charset="0"/>
              </a:rPr>
            </a:br>
            <a:r>
              <a:rPr lang="en-US" sz="3600" b="1" dirty="0">
                <a:ln w="18000">
                  <a:solidFill>
                    <a:sysClr val="windowText" lastClr="000000"/>
                  </a:solidFill>
                  <a:prstDash val="solid"/>
                  <a:miter lim="800000"/>
                </a:ln>
                <a:solidFill>
                  <a:srgbClr val="F8F8F8"/>
                </a:solidFill>
                <a:effectLst>
                  <a:glow rad="228600">
                    <a:srgbClr val="000000">
                      <a:alpha val="40000"/>
                    </a:srgbClr>
                  </a:glow>
                  <a:outerShdw blurRad="25500" dist="23000" dir="7020000" algn="tl">
                    <a:srgbClr val="000000">
                      <a:alpha val="50000"/>
                    </a:srgbClr>
                  </a:outerShdw>
                </a:effectLst>
                <a:latin typeface="Arial" charset="0"/>
              </a:rPr>
              <a:t>Its History, Dogmas, </a:t>
            </a:r>
            <a:br>
              <a:rPr lang="en-US" sz="3600" b="1" dirty="0">
                <a:ln w="18000">
                  <a:solidFill>
                    <a:sysClr val="windowText" lastClr="000000"/>
                  </a:solidFill>
                  <a:prstDash val="solid"/>
                  <a:miter lim="800000"/>
                </a:ln>
                <a:solidFill>
                  <a:srgbClr val="F8F8F8"/>
                </a:solidFill>
                <a:effectLst>
                  <a:glow rad="228600">
                    <a:srgbClr val="000000">
                      <a:alpha val="40000"/>
                    </a:srgbClr>
                  </a:glow>
                  <a:outerShdw blurRad="25500" dist="23000" dir="7020000" algn="tl">
                    <a:srgbClr val="000000">
                      <a:alpha val="50000"/>
                    </a:srgbClr>
                  </a:outerShdw>
                </a:effectLst>
                <a:latin typeface="Arial" charset="0"/>
              </a:rPr>
            </a:br>
            <a:r>
              <a:rPr lang="en-US" sz="3600" b="1" dirty="0">
                <a:ln w="18000">
                  <a:solidFill>
                    <a:sysClr val="windowText" lastClr="000000"/>
                  </a:solidFill>
                  <a:prstDash val="solid"/>
                  <a:miter lim="800000"/>
                </a:ln>
                <a:solidFill>
                  <a:srgbClr val="F8F8F8"/>
                </a:solidFill>
                <a:effectLst>
                  <a:glow rad="228600">
                    <a:srgbClr val="000000">
                      <a:alpha val="40000"/>
                    </a:srgbClr>
                  </a:glow>
                  <a:outerShdw blurRad="25500" dist="23000" dir="7020000" algn="tl">
                    <a:srgbClr val="000000">
                      <a:alpha val="50000"/>
                    </a:srgbClr>
                  </a:outerShdw>
                </a:effectLst>
                <a:latin typeface="Arial" charset="0"/>
              </a:rPr>
              <a:t>Genius, and Prospects”</a:t>
            </a:r>
          </a:p>
        </p:txBody>
      </p:sp>
      <p:pic>
        <p:nvPicPr>
          <p:cNvPr id="15364" name="Picture 9"/>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096000" y="402771"/>
            <a:ext cx="2590800" cy="3331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286500" y="3702040"/>
            <a:ext cx="2209800" cy="1708160"/>
          </a:xfrm>
          <a:prstGeom prst="rect">
            <a:avLst/>
          </a:prstGeom>
          <a:noFill/>
        </p:spPr>
        <p:txBody>
          <a:bodyPr wrap="square">
            <a:spAutoFit/>
          </a:bodyPr>
          <a:lstStyle/>
          <a:p>
            <a:pPr algn="ctr">
              <a:lnSpc>
                <a:spcPts val="4200"/>
              </a:lnSpc>
              <a:defRPr/>
            </a:pPr>
            <a:r>
              <a:rPr lang="en-US" sz="2800" b="1" dirty="0">
                <a:ln w="18000">
                  <a:solidFill>
                    <a:sysClr val="windowText" lastClr="000000"/>
                  </a:solidFill>
                  <a:prstDash val="solid"/>
                  <a:miter lim="800000"/>
                </a:ln>
                <a:solidFill>
                  <a:srgbClr val="F8F8F8"/>
                </a:solidFill>
                <a:effectLst>
                  <a:glow rad="228600">
                    <a:schemeClr val="bg2">
                      <a:alpha val="40000"/>
                    </a:schemeClr>
                  </a:glow>
                  <a:outerShdw blurRad="25500" dist="23000" dir="7020000" algn="tl">
                    <a:srgbClr val="000000">
                      <a:alpha val="50000"/>
                    </a:srgbClr>
                  </a:outerShdw>
                </a:effectLst>
                <a:latin typeface="Tahoma" panose="020B0604030504040204" pitchFamily="34" charset="0"/>
                <a:ea typeface="Tahoma" panose="020B0604030504040204" pitchFamily="34" charset="0"/>
                <a:cs typeface="Tahoma" panose="020B0604030504040204" pitchFamily="34" charset="0"/>
              </a:rPr>
              <a:t>Reverend </a:t>
            </a:r>
            <a:br>
              <a:rPr lang="en-US" sz="2800" b="1" dirty="0">
                <a:ln w="18000">
                  <a:solidFill>
                    <a:sysClr val="windowText" lastClr="000000"/>
                  </a:solidFill>
                  <a:prstDash val="solid"/>
                  <a:miter lim="800000"/>
                </a:ln>
                <a:solidFill>
                  <a:srgbClr val="F8F8F8"/>
                </a:solidFill>
                <a:effectLst>
                  <a:glow rad="228600">
                    <a:schemeClr val="bg2">
                      <a:alpha val="40000"/>
                    </a:schemeClr>
                  </a:glow>
                  <a:outerShdw blurRad="25500" dist="23000" dir="7020000" algn="tl">
                    <a:srgbClr val="000000">
                      <a:alpha val="50000"/>
                    </a:srgbClr>
                  </a:outerShdw>
                </a:effectLst>
                <a:latin typeface="Tahoma" panose="020B0604030504040204" pitchFamily="34" charset="0"/>
                <a:ea typeface="Tahoma" panose="020B0604030504040204" pitchFamily="34" charset="0"/>
                <a:cs typeface="Tahoma" panose="020B0604030504040204" pitchFamily="34" charset="0"/>
              </a:rPr>
            </a:br>
            <a:r>
              <a:rPr lang="en-US" sz="2800" b="1" dirty="0">
                <a:ln w="18000">
                  <a:solidFill>
                    <a:sysClr val="windowText" lastClr="000000"/>
                  </a:solidFill>
                  <a:prstDash val="solid"/>
                  <a:miter lim="800000"/>
                </a:ln>
                <a:solidFill>
                  <a:srgbClr val="F8F8F8"/>
                </a:solidFill>
                <a:effectLst>
                  <a:glow rad="228600">
                    <a:schemeClr val="bg2">
                      <a:alpha val="40000"/>
                    </a:schemeClr>
                  </a:glow>
                  <a:outerShdw blurRad="25500" dist="23000" dir="7020000" algn="tl">
                    <a:srgbClr val="000000">
                      <a:alpha val="50000"/>
                    </a:srgbClr>
                  </a:outerShdw>
                </a:effectLst>
                <a:latin typeface="Tahoma" panose="020B0604030504040204" pitchFamily="34" charset="0"/>
                <a:ea typeface="Tahoma" panose="020B0604030504040204" pitchFamily="34" charset="0"/>
                <a:cs typeface="Tahoma" panose="020B0604030504040204" pitchFamily="34" charset="0"/>
              </a:rPr>
              <a:t>J. A. Wylie 1808-1890</a:t>
            </a:r>
          </a:p>
        </p:txBody>
      </p:sp>
    </p:spTree>
    <p:extLst>
      <p:ext uri="{BB962C8B-B14F-4D97-AF65-F5344CB8AC3E}">
        <p14:creationId xmlns:p14="http://schemas.microsoft.com/office/powerpoint/2010/main" val="24870533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3000"/>
                                  </p:stCondLst>
                                  <p:childTnLst>
                                    <p:set>
                                      <p:cBhvr>
                                        <p:cTn id="6" dur="1" fill="hold">
                                          <p:stCondLst>
                                            <p:cond delay="0"/>
                                          </p:stCondLst>
                                        </p:cTn>
                                        <p:tgtEl>
                                          <p:spTgt spid="24583"/>
                                        </p:tgtEl>
                                        <p:attrNameLst>
                                          <p:attrName>style.visibility</p:attrName>
                                        </p:attrNameLst>
                                      </p:cBhvr>
                                      <p:to>
                                        <p:strVal val="visible"/>
                                      </p:to>
                                    </p:set>
                                    <p:animEffect transition="in" filter="fade">
                                      <p:cBhvr>
                                        <p:cTn id="7" dur="2000"/>
                                        <p:tgtEl>
                                          <p:spTgt spid="24583"/>
                                        </p:tgtEl>
                                      </p:cBhvr>
                                    </p:animEffect>
                                  </p:childTnLst>
                                </p:cTn>
                              </p:par>
                            </p:childTnLst>
                          </p:cTn>
                        </p:par>
                        <p:par>
                          <p:cTn id="8" fill="hold" nodeType="afterGroup">
                            <p:stCondLst>
                              <p:cond delay="5000"/>
                            </p:stCondLst>
                            <p:childTnLst>
                              <p:par>
                                <p:cTn id="9" presetID="10" presetClass="entr" presetSubtype="0" fill="hold" nodeType="afterEffect">
                                  <p:stCondLst>
                                    <p:cond delay="5000"/>
                                  </p:stCondLst>
                                  <p:childTnLst>
                                    <p:set>
                                      <p:cBhvr>
                                        <p:cTn id="10" dur="1" fill="hold">
                                          <p:stCondLst>
                                            <p:cond delay="0"/>
                                          </p:stCondLst>
                                        </p:cTn>
                                        <p:tgtEl>
                                          <p:spTgt spid="15364"/>
                                        </p:tgtEl>
                                        <p:attrNameLst>
                                          <p:attrName>style.visibility</p:attrName>
                                        </p:attrNameLst>
                                      </p:cBhvr>
                                      <p:to>
                                        <p:strVal val="visible"/>
                                      </p:to>
                                    </p:set>
                                    <p:animEffect transition="in" filter="fade">
                                      <p:cBhvr>
                                        <p:cTn id="11" dur="2000"/>
                                        <p:tgtEl>
                                          <p:spTgt spid="15364"/>
                                        </p:tgtEl>
                                      </p:cBhvr>
                                    </p:animEffect>
                                  </p:childTnLst>
                                </p:cTn>
                              </p:par>
                              <p:par>
                                <p:cTn id="12" presetID="10" presetClass="entr" presetSubtype="0" fill="hold" nodeType="withEffect">
                                  <p:stCondLst>
                                    <p:cond delay="50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455613" y="528638"/>
            <a:ext cx="80787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3600">
                <a:latin typeface="Tahoma" pitchFamily="34" charset="0"/>
              </a:rPr>
              <a:t>First Papal pastors equal with brethren</a:t>
            </a:r>
          </a:p>
        </p:txBody>
      </p:sp>
      <p:sp>
        <p:nvSpPr>
          <p:cNvPr id="185349" name="Text Box 5"/>
          <p:cNvSpPr txBox="1">
            <a:spLocks noChangeArrowheads="1"/>
          </p:cNvSpPr>
          <p:nvPr/>
        </p:nvSpPr>
        <p:spPr bwMode="auto">
          <a:xfrm>
            <a:off x="3048000" y="1497410"/>
            <a:ext cx="5943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3600">
                <a:latin typeface="Tahoma" pitchFamily="34" charset="0"/>
              </a:rPr>
              <a:t>Watched the flock with love</a:t>
            </a:r>
          </a:p>
        </p:txBody>
      </p:sp>
      <p:sp>
        <p:nvSpPr>
          <p:cNvPr id="185350" name="Text Box 6"/>
          <p:cNvSpPr txBox="1">
            <a:spLocks noChangeArrowheads="1"/>
          </p:cNvSpPr>
          <p:nvPr/>
        </p:nvSpPr>
        <p:spPr bwMode="auto">
          <a:xfrm>
            <a:off x="3048000" y="2466182"/>
            <a:ext cx="4495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3600">
                <a:latin typeface="Tahoma" pitchFamily="34" charset="0"/>
              </a:rPr>
              <a:t>No worldly ambitions</a:t>
            </a:r>
          </a:p>
        </p:txBody>
      </p:sp>
      <p:sp>
        <p:nvSpPr>
          <p:cNvPr id="185351" name="Text Box 7"/>
          <p:cNvSpPr txBox="1">
            <a:spLocks noChangeArrowheads="1"/>
          </p:cNvSpPr>
          <p:nvPr/>
        </p:nvSpPr>
        <p:spPr bwMode="auto">
          <a:xfrm>
            <a:off x="3048000" y="3434954"/>
            <a:ext cx="5410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3600">
                <a:latin typeface="Tahoma" pitchFamily="34" charset="0"/>
              </a:rPr>
              <a:t>Disseminated Christianity </a:t>
            </a:r>
            <a:br>
              <a:rPr lang="en-US" altLang="en-US" sz="3600">
                <a:latin typeface="Tahoma" pitchFamily="34" charset="0"/>
              </a:rPr>
            </a:br>
            <a:r>
              <a:rPr lang="en-US" altLang="en-US" sz="3600">
                <a:latin typeface="Tahoma" pitchFamily="34" charset="0"/>
              </a:rPr>
              <a:t>with zeal </a:t>
            </a:r>
          </a:p>
        </p:txBody>
      </p:sp>
      <p:pic>
        <p:nvPicPr>
          <p:cNvPr id="1639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27082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4" name="Text Box 10"/>
          <p:cNvSpPr txBox="1">
            <a:spLocks noChangeArrowheads="1"/>
          </p:cNvSpPr>
          <p:nvPr/>
        </p:nvSpPr>
        <p:spPr bwMode="auto">
          <a:xfrm>
            <a:off x="0" y="495300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altLang="en-US" sz="3600" dirty="0">
                <a:latin typeface="Tahoma" pitchFamily="34" charset="0"/>
              </a:rPr>
              <a:t>Advice was paternal, no superiority implied</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5349"/>
                                        </p:tgtEl>
                                        <p:attrNameLst>
                                          <p:attrName>style.visibility</p:attrName>
                                        </p:attrNameLst>
                                      </p:cBhvr>
                                      <p:to>
                                        <p:strVal val="visible"/>
                                      </p:to>
                                    </p:set>
                                    <p:animEffect transition="in" filter="fade">
                                      <p:cBhvr>
                                        <p:cTn id="7" dur="1000"/>
                                        <p:tgtEl>
                                          <p:spTgt spid="1853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5350"/>
                                        </p:tgtEl>
                                        <p:attrNameLst>
                                          <p:attrName>style.visibility</p:attrName>
                                        </p:attrNameLst>
                                      </p:cBhvr>
                                      <p:to>
                                        <p:strVal val="visible"/>
                                      </p:to>
                                    </p:set>
                                    <p:animEffect transition="in" filter="fade">
                                      <p:cBhvr>
                                        <p:cTn id="12" dur="1000"/>
                                        <p:tgtEl>
                                          <p:spTgt spid="1853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5351"/>
                                        </p:tgtEl>
                                        <p:attrNameLst>
                                          <p:attrName>style.visibility</p:attrName>
                                        </p:attrNameLst>
                                      </p:cBhvr>
                                      <p:to>
                                        <p:strVal val="visible"/>
                                      </p:to>
                                    </p:set>
                                    <p:animEffect transition="in" filter="fade">
                                      <p:cBhvr>
                                        <p:cTn id="17" dur="1000"/>
                                        <p:tgtEl>
                                          <p:spTgt spid="18535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5354"/>
                                        </p:tgtEl>
                                        <p:attrNameLst>
                                          <p:attrName>style.visibility</p:attrName>
                                        </p:attrNameLst>
                                      </p:cBhvr>
                                      <p:to>
                                        <p:strVal val="visible"/>
                                      </p:to>
                                    </p:set>
                                    <p:animEffect transition="in" filter="fade">
                                      <p:cBhvr>
                                        <p:cTn id="22" dur="1000"/>
                                        <p:tgtEl>
                                          <p:spTgt spid="185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9" grpId="0"/>
      <p:bldP spid="185350" grpId="0"/>
      <p:bldP spid="185351" grpId="0"/>
      <p:bldP spid="1853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2"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5560543" y="3352800"/>
            <a:ext cx="3507257" cy="3415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5"/>
          <p:cNvSpPr txBox="1">
            <a:spLocks noChangeArrowheads="1"/>
          </p:cNvSpPr>
          <p:nvPr/>
        </p:nvSpPr>
        <p:spPr bwMode="auto">
          <a:xfrm>
            <a:off x="762000" y="609600"/>
            <a:ext cx="434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endParaRPr lang="en-US" altLang="en-US"/>
          </a:p>
        </p:txBody>
      </p:sp>
      <p:sp>
        <p:nvSpPr>
          <p:cNvPr id="17412" name="Text Box 6"/>
          <p:cNvSpPr txBox="1">
            <a:spLocks noChangeArrowheads="1"/>
          </p:cNvSpPr>
          <p:nvPr/>
        </p:nvSpPr>
        <p:spPr bwMode="auto">
          <a:xfrm>
            <a:off x="455613" y="528638"/>
            <a:ext cx="8459787"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3600">
                <a:latin typeface="Tahoma" pitchFamily="34" charset="0"/>
              </a:rPr>
              <a:t>Eventually the Episcopate at Rome was held by men of worldly spirit – lovers of preeminence</a:t>
            </a:r>
          </a:p>
        </p:txBody>
      </p:sp>
      <p:sp>
        <p:nvSpPr>
          <p:cNvPr id="186375" name="Text Box 7"/>
          <p:cNvSpPr txBox="1">
            <a:spLocks noChangeArrowheads="1"/>
          </p:cNvSpPr>
          <p:nvPr/>
        </p:nvSpPr>
        <p:spPr bwMode="auto">
          <a:xfrm>
            <a:off x="455613" y="2395009"/>
            <a:ext cx="86883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3600">
                <a:latin typeface="Tahoma" pitchFamily="34" charset="0"/>
              </a:rPr>
              <a:t>At first, homage was rendered voluntarily, equals to their equals</a:t>
            </a:r>
          </a:p>
        </p:txBody>
      </p:sp>
      <p:sp>
        <p:nvSpPr>
          <p:cNvPr id="186376" name="Text Box 8"/>
          <p:cNvSpPr txBox="1">
            <a:spLocks noChangeArrowheads="1"/>
          </p:cNvSpPr>
          <p:nvPr/>
        </p:nvSpPr>
        <p:spPr bwMode="auto">
          <a:xfrm>
            <a:off x="455613" y="3712105"/>
            <a:ext cx="5105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3600" dirty="0">
                <a:latin typeface="Tahoma" pitchFamily="34" charset="0"/>
              </a:rPr>
              <a:t>Eventually advice took the form of a command</a:t>
            </a:r>
          </a:p>
        </p:txBody>
      </p:sp>
      <p:sp>
        <p:nvSpPr>
          <p:cNvPr id="186377" name="Text Box 9"/>
          <p:cNvSpPr txBox="1">
            <a:spLocks noChangeArrowheads="1"/>
          </p:cNvSpPr>
          <p:nvPr/>
        </p:nvSpPr>
        <p:spPr bwMode="auto">
          <a:xfrm>
            <a:off x="455613" y="5029200"/>
            <a:ext cx="40401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3600" dirty="0">
                <a:latin typeface="Tahoma" pitchFamily="34" charset="0"/>
              </a:rPr>
              <a:t>Delivered in a tone of authority</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6375"/>
                                        </p:tgtEl>
                                        <p:attrNameLst>
                                          <p:attrName>style.visibility</p:attrName>
                                        </p:attrNameLst>
                                      </p:cBhvr>
                                      <p:to>
                                        <p:strVal val="visible"/>
                                      </p:to>
                                    </p:set>
                                    <p:animEffect transition="in" filter="fade">
                                      <p:cBhvr>
                                        <p:cTn id="7" dur="1000"/>
                                        <p:tgtEl>
                                          <p:spTgt spid="186375"/>
                                        </p:tgtEl>
                                      </p:cBhvr>
                                    </p:animEffect>
                                  </p:childTnLst>
                                </p:cTn>
                              </p:par>
                              <p:par>
                                <p:cTn id="8" presetID="10" presetClass="entr" presetSubtype="0" fill="hold" nodeType="withEffect">
                                  <p:stCondLst>
                                    <p:cond delay="0"/>
                                  </p:stCondLst>
                                  <p:childTnLst>
                                    <p:set>
                                      <p:cBhvr>
                                        <p:cTn id="9" dur="1" fill="hold">
                                          <p:stCondLst>
                                            <p:cond delay="0"/>
                                          </p:stCondLst>
                                        </p:cTn>
                                        <p:tgtEl>
                                          <p:spTgt spid="186372"/>
                                        </p:tgtEl>
                                        <p:attrNameLst>
                                          <p:attrName>style.visibility</p:attrName>
                                        </p:attrNameLst>
                                      </p:cBhvr>
                                      <p:to>
                                        <p:strVal val="visible"/>
                                      </p:to>
                                    </p:set>
                                    <p:animEffect transition="in" filter="fade">
                                      <p:cBhvr>
                                        <p:cTn id="10" dur="1000"/>
                                        <p:tgtEl>
                                          <p:spTgt spid="18637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6376"/>
                                        </p:tgtEl>
                                        <p:attrNameLst>
                                          <p:attrName>style.visibility</p:attrName>
                                        </p:attrNameLst>
                                      </p:cBhvr>
                                      <p:to>
                                        <p:strVal val="visible"/>
                                      </p:to>
                                    </p:set>
                                    <p:animEffect transition="in" filter="fade">
                                      <p:cBhvr>
                                        <p:cTn id="15" dur="1000"/>
                                        <p:tgtEl>
                                          <p:spTgt spid="18637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6377"/>
                                        </p:tgtEl>
                                        <p:attrNameLst>
                                          <p:attrName>style.visibility</p:attrName>
                                        </p:attrNameLst>
                                      </p:cBhvr>
                                      <p:to>
                                        <p:strVal val="visible"/>
                                      </p:to>
                                    </p:set>
                                    <p:animEffect transition="in" filter="fade">
                                      <p:cBhvr>
                                        <p:cTn id="20" dur="1000"/>
                                        <p:tgtEl>
                                          <p:spTgt spid="186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5" grpId="0"/>
      <p:bldP spid="186376" grpId="0"/>
      <p:bldP spid="18637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455613" y="528638"/>
            <a:ext cx="60213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3600" dirty="0">
                <a:latin typeface="Tahoma" pitchFamily="34" charset="0"/>
              </a:rPr>
              <a:t>The beginnings of assumption were small</a:t>
            </a:r>
          </a:p>
        </p:txBody>
      </p:sp>
      <p:sp>
        <p:nvSpPr>
          <p:cNvPr id="187397" name="Text Box 5"/>
          <p:cNvSpPr txBox="1">
            <a:spLocks noChangeArrowheads="1"/>
          </p:cNvSpPr>
          <p:nvPr/>
        </p:nvSpPr>
        <p:spPr bwMode="auto">
          <a:xfrm>
            <a:off x="455613" y="2253456"/>
            <a:ext cx="4343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3600">
                <a:latin typeface="Tahoma" pitchFamily="34" charset="0"/>
              </a:rPr>
              <a:t>Power is cumulative</a:t>
            </a:r>
          </a:p>
        </p:txBody>
      </p:sp>
      <p:sp>
        <p:nvSpPr>
          <p:cNvPr id="187398" name="Text Box 6"/>
          <p:cNvSpPr txBox="1">
            <a:spLocks noChangeArrowheads="1"/>
          </p:cNvSpPr>
          <p:nvPr/>
        </p:nvSpPr>
        <p:spPr bwMode="auto">
          <a:xfrm>
            <a:off x="455613" y="3429000"/>
            <a:ext cx="4953000"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nSpc>
                <a:spcPct val="115000"/>
              </a:lnSpc>
              <a:spcBef>
                <a:spcPct val="50000"/>
              </a:spcBef>
            </a:pPr>
            <a:r>
              <a:rPr lang="en-US" altLang="en-US" sz="3600" dirty="0">
                <a:latin typeface="Tahoma" pitchFamily="34" charset="0"/>
              </a:rPr>
              <a:t>Eventually the pastors of Rome reached their fatal pre-eminence</a:t>
            </a:r>
          </a:p>
        </p:txBody>
      </p:sp>
      <p:pic>
        <p:nvPicPr>
          <p:cNvPr id="1843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8614" y="152400"/>
            <a:ext cx="3582986" cy="645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7397"/>
                                        </p:tgtEl>
                                        <p:attrNameLst>
                                          <p:attrName>style.visibility</p:attrName>
                                        </p:attrNameLst>
                                      </p:cBhvr>
                                      <p:to>
                                        <p:strVal val="visible"/>
                                      </p:to>
                                    </p:set>
                                    <p:animEffect transition="in" filter="fade">
                                      <p:cBhvr>
                                        <p:cTn id="7" dur="1000"/>
                                        <p:tgtEl>
                                          <p:spTgt spid="1873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7398"/>
                                        </p:tgtEl>
                                        <p:attrNameLst>
                                          <p:attrName>style.visibility</p:attrName>
                                        </p:attrNameLst>
                                      </p:cBhvr>
                                      <p:to>
                                        <p:strVal val="visible"/>
                                      </p:to>
                                    </p:set>
                                    <p:animEffect transition="in" filter="fade">
                                      <p:cBhvr>
                                        <p:cTn id="12" dur="1000"/>
                                        <p:tgtEl>
                                          <p:spTgt spid="187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7" grpId="0"/>
      <p:bldP spid="18739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golden chalice"/>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5410200" y="854075"/>
            <a:ext cx="3657600" cy="4256088"/>
          </a:xfrm>
          <a:noFill/>
          <a:extLst>
            <a:ext uri="{909E8E84-426E-40DD-AFC4-6F175D3DCCD1}">
              <a14:hiddenFill xmlns:a14="http://schemas.microsoft.com/office/drawing/2010/main">
                <a:solidFill>
                  <a:srgbClr val="FFFFFF"/>
                </a:solidFill>
              </a14:hiddenFill>
            </a:ext>
          </a:extLst>
        </p:spPr>
      </p:pic>
      <p:sp>
        <p:nvSpPr>
          <p:cNvPr id="19459" name="Text Box 7"/>
          <p:cNvSpPr txBox="1">
            <a:spLocks noChangeArrowheads="1"/>
          </p:cNvSpPr>
          <p:nvPr/>
        </p:nvSpPr>
        <p:spPr bwMode="auto">
          <a:xfrm>
            <a:off x="685800" y="1447800"/>
            <a:ext cx="4800600"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lnSpc>
                <a:spcPct val="115000"/>
              </a:lnSpc>
              <a:spcBef>
                <a:spcPct val="50000"/>
              </a:spcBef>
              <a:buClrTx/>
              <a:buSzTx/>
              <a:buFontTx/>
              <a:buNone/>
            </a:pPr>
            <a:r>
              <a:rPr lang="en-US" altLang="en-US">
                <a:latin typeface="Tahoma" pitchFamily="34" charset="0"/>
              </a:rPr>
              <a:t>Babylon hath been a golden cup in the LORD’s hand, that made all the earth drunken of her </a:t>
            </a:r>
            <a:br>
              <a:rPr lang="en-US" altLang="en-US">
                <a:latin typeface="Tahoma" pitchFamily="34" charset="0"/>
              </a:rPr>
            </a:br>
            <a:r>
              <a:rPr lang="en-US" altLang="en-US">
                <a:latin typeface="Tahoma" pitchFamily="34" charset="0"/>
              </a:rPr>
              <a:t>wine; therefore the nations are mad. </a:t>
            </a:r>
          </a:p>
        </p:txBody>
      </p:sp>
      <p:sp>
        <p:nvSpPr>
          <p:cNvPr id="19460" name="Text Box 12"/>
          <p:cNvSpPr txBox="1">
            <a:spLocks noChangeArrowheads="1"/>
          </p:cNvSpPr>
          <p:nvPr/>
        </p:nvSpPr>
        <p:spPr bwMode="auto">
          <a:xfrm>
            <a:off x="455613" y="533400"/>
            <a:ext cx="3657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50000"/>
              </a:spcBef>
              <a:buClrTx/>
              <a:buSzTx/>
              <a:buFontTx/>
              <a:buNone/>
            </a:pPr>
            <a:r>
              <a:rPr lang="en-US" altLang="en-US" sz="3600" b="1">
                <a:latin typeface="Tahoma" pitchFamily="34" charset="0"/>
              </a:rPr>
              <a:t>Jeremiah 51: 7</a:t>
            </a:r>
            <a:endParaRPr lang="en-US" altLang="en-US" sz="3600">
              <a:latin typeface="Tahoma" pitchFamily="34" charset="0"/>
            </a:endParaRPr>
          </a:p>
        </p:txBody>
      </p:sp>
      <p:sp>
        <p:nvSpPr>
          <p:cNvPr id="30733" name="Line 13"/>
          <p:cNvSpPr>
            <a:spLocks noChangeShapeType="1"/>
          </p:cNvSpPr>
          <p:nvPr/>
        </p:nvSpPr>
        <p:spPr bwMode="auto">
          <a:xfrm>
            <a:off x="2286000" y="1981200"/>
            <a:ext cx="220980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4" name="Line 14"/>
          <p:cNvSpPr>
            <a:spLocks noChangeShapeType="1"/>
          </p:cNvSpPr>
          <p:nvPr/>
        </p:nvSpPr>
        <p:spPr bwMode="auto">
          <a:xfrm>
            <a:off x="762000" y="2590800"/>
            <a:ext cx="198120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8208152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00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3000"/>
                                        <p:tgtEl>
                                          <p:spTgt spid="19458"/>
                                        </p:tgtEl>
                                      </p:cBhvr>
                                    </p:animEffect>
                                  </p:childTnLst>
                                </p:cTn>
                              </p:par>
                            </p:childTnLst>
                          </p:cTn>
                        </p:par>
                        <p:par>
                          <p:cTn id="8" fill="hold" nodeType="afterGroup">
                            <p:stCondLst>
                              <p:cond delay="5000"/>
                            </p:stCondLst>
                            <p:childTnLst>
                              <p:par>
                                <p:cTn id="9" presetID="10" presetClass="entr" presetSubtype="0" fill="hold" grpId="0" nodeType="afterEffect">
                                  <p:stCondLst>
                                    <p:cond delay="2000"/>
                                  </p:stCondLst>
                                  <p:childTnLst>
                                    <p:set>
                                      <p:cBhvr>
                                        <p:cTn id="10" dur="1" fill="hold">
                                          <p:stCondLst>
                                            <p:cond delay="0"/>
                                          </p:stCondLst>
                                        </p:cTn>
                                        <p:tgtEl>
                                          <p:spTgt spid="19459"/>
                                        </p:tgtEl>
                                        <p:attrNameLst>
                                          <p:attrName>style.visibility</p:attrName>
                                        </p:attrNameLst>
                                      </p:cBhvr>
                                      <p:to>
                                        <p:strVal val="visible"/>
                                      </p:to>
                                    </p:set>
                                    <p:animEffect transition="in" filter="fade">
                                      <p:cBhvr>
                                        <p:cTn id="11" dur="3000"/>
                                        <p:tgtEl>
                                          <p:spTgt spid="19459"/>
                                        </p:tgtEl>
                                      </p:cBhvr>
                                    </p:animEffect>
                                  </p:childTnLst>
                                </p:cTn>
                              </p:par>
                            </p:childTnLst>
                          </p:cTn>
                        </p:par>
                        <p:par>
                          <p:cTn id="12" fill="hold" nodeType="afterGroup">
                            <p:stCondLst>
                              <p:cond delay="10000"/>
                            </p:stCondLst>
                            <p:childTnLst>
                              <p:par>
                                <p:cTn id="13" presetID="22" presetClass="entr" presetSubtype="8" fill="hold" grpId="0" nodeType="afterEffect">
                                  <p:stCondLst>
                                    <p:cond delay="0"/>
                                  </p:stCondLst>
                                  <p:childTnLst>
                                    <p:set>
                                      <p:cBhvr>
                                        <p:cTn id="14" dur="1" fill="hold">
                                          <p:stCondLst>
                                            <p:cond delay="0"/>
                                          </p:stCondLst>
                                        </p:cTn>
                                        <p:tgtEl>
                                          <p:spTgt spid="30733"/>
                                        </p:tgtEl>
                                        <p:attrNameLst>
                                          <p:attrName>style.visibility</p:attrName>
                                        </p:attrNameLst>
                                      </p:cBhvr>
                                      <p:to>
                                        <p:strVal val="visible"/>
                                      </p:to>
                                    </p:set>
                                    <p:animEffect transition="in" filter="wipe(left)">
                                      <p:cBhvr>
                                        <p:cTn id="15" dur="1000"/>
                                        <p:tgtEl>
                                          <p:spTgt spid="30733"/>
                                        </p:tgtEl>
                                      </p:cBhvr>
                                    </p:animEffect>
                                  </p:childTnLst>
                                </p:cTn>
                              </p:par>
                            </p:childTnLst>
                          </p:cTn>
                        </p:par>
                        <p:par>
                          <p:cTn id="16" fill="hold" nodeType="afterGroup">
                            <p:stCondLst>
                              <p:cond delay="11000"/>
                            </p:stCondLst>
                            <p:childTnLst>
                              <p:par>
                                <p:cTn id="17" presetID="22" presetClass="entr" presetSubtype="8" fill="hold" grpId="0" nodeType="afterEffect">
                                  <p:stCondLst>
                                    <p:cond delay="0"/>
                                  </p:stCondLst>
                                  <p:childTnLst>
                                    <p:set>
                                      <p:cBhvr>
                                        <p:cTn id="18" dur="1" fill="hold">
                                          <p:stCondLst>
                                            <p:cond delay="0"/>
                                          </p:stCondLst>
                                        </p:cTn>
                                        <p:tgtEl>
                                          <p:spTgt spid="30734"/>
                                        </p:tgtEl>
                                        <p:attrNameLst>
                                          <p:attrName>style.visibility</p:attrName>
                                        </p:attrNameLst>
                                      </p:cBhvr>
                                      <p:to>
                                        <p:strVal val="visible"/>
                                      </p:to>
                                    </p:set>
                                    <p:animEffect transition="in" filter="wipe(left)">
                                      <p:cBhvr>
                                        <p:cTn id="19" dur="1000"/>
                                        <p:tgtEl>
                                          <p:spTgt spid="30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P spid="30733" grpId="0" animBg="1"/>
      <p:bldP spid="307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455613" y="1749425"/>
            <a:ext cx="8231187"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lnSpc>
                <a:spcPct val="115000"/>
              </a:lnSpc>
              <a:spcBef>
                <a:spcPct val="50000"/>
              </a:spcBef>
              <a:buClrTx/>
              <a:buSzTx/>
              <a:buFontTx/>
              <a:buNone/>
            </a:pPr>
            <a:r>
              <a:rPr lang="en-US" altLang="en-US">
                <a:latin typeface="Arial" charset="0"/>
              </a:rPr>
              <a:t>And the woman was </a:t>
            </a:r>
            <a:br>
              <a:rPr lang="en-US" altLang="en-US">
                <a:latin typeface="Arial" charset="0"/>
              </a:rPr>
            </a:br>
            <a:r>
              <a:rPr lang="en-US" altLang="en-US">
                <a:latin typeface="Arial" charset="0"/>
              </a:rPr>
              <a:t>arrayed in purple and </a:t>
            </a:r>
            <a:br>
              <a:rPr lang="en-US" altLang="en-US">
                <a:latin typeface="Arial" charset="0"/>
              </a:rPr>
            </a:br>
            <a:r>
              <a:rPr lang="en-US" altLang="en-US">
                <a:latin typeface="Arial" charset="0"/>
              </a:rPr>
              <a:t>scarlet colour, and </a:t>
            </a:r>
            <a:br>
              <a:rPr lang="en-US" altLang="en-US">
                <a:latin typeface="Arial" charset="0"/>
              </a:rPr>
            </a:br>
            <a:r>
              <a:rPr lang="en-US" altLang="en-US">
                <a:latin typeface="Arial" charset="0"/>
              </a:rPr>
              <a:t>decked with gold and </a:t>
            </a:r>
            <a:br>
              <a:rPr lang="en-US" altLang="en-US">
                <a:latin typeface="Arial" charset="0"/>
              </a:rPr>
            </a:br>
            <a:r>
              <a:rPr lang="en-US" altLang="en-US">
                <a:latin typeface="Arial" charset="0"/>
              </a:rPr>
              <a:t>precious stones and </a:t>
            </a:r>
            <a:br>
              <a:rPr lang="en-US" altLang="en-US">
                <a:latin typeface="Arial" charset="0"/>
              </a:rPr>
            </a:br>
            <a:r>
              <a:rPr lang="en-US" altLang="en-US">
                <a:latin typeface="Arial" charset="0"/>
              </a:rPr>
              <a:t>pearls, having a golden cup in her hand full of the abominations and filthiness of her fornication.</a:t>
            </a:r>
          </a:p>
        </p:txBody>
      </p:sp>
      <p:sp>
        <p:nvSpPr>
          <p:cNvPr id="20483" name="Text Box 6"/>
          <p:cNvSpPr txBox="1">
            <a:spLocks noChangeArrowheads="1"/>
          </p:cNvSpPr>
          <p:nvPr/>
        </p:nvSpPr>
        <p:spPr bwMode="auto">
          <a:xfrm>
            <a:off x="455613" y="528638"/>
            <a:ext cx="396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50000"/>
              </a:spcBef>
              <a:buClrTx/>
              <a:buSzTx/>
              <a:buFontTx/>
              <a:buNone/>
            </a:pPr>
            <a:r>
              <a:rPr lang="en-US" altLang="en-US" sz="3600" b="1">
                <a:latin typeface="Tahoma" pitchFamily="34" charset="0"/>
              </a:rPr>
              <a:t>Revelation 17:4</a:t>
            </a:r>
          </a:p>
        </p:txBody>
      </p:sp>
      <p:sp>
        <p:nvSpPr>
          <p:cNvPr id="188423" name="Line 7"/>
          <p:cNvSpPr>
            <a:spLocks noChangeShapeType="1"/>
          </p:cNvSpPr>
          <p:nvPr/>
        </p:nvSpPr>
        <p:spPr bwMode="auto">
          <a:xfrm>
            <a:off x="3200400" y="5181600"/>
            <a:ext cx="449580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489"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22238"/>
            <a:ext cx="426720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850" y="222250"/>
            <a:ext cx="3663950" cy="489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08224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0489"/>
                                        </p:tgtEl>
                                        <p:attrNameLst>
                                          <p:attrName>style.visibility</p:attrName>
                                        </p:attrNameLst>
                                      </p:cBhvr>
                                      <p:to>
                                        <p:strVal val="visible"/>
                                      </p:to>
                                    </p:set>
                                    <p:animEffect transition="in" filter="fade">
                                      <p:cBhvr>
                                        <p:cTn id="7" dur="2000"/>
                                        <p:tgtEl>
                                          <p:spTgt spid="2048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0482"/>
                                        </p:tgtEl>
                                        <p:attrNameLst>
                                          <p:attrName>style.visibility</p:attrName>
                                        </p:attrNameLst>
                                      </p:cBhvr>
                                      <p:to>
                                        <p:strVal val="visible"/>
                                      </p:to>
                                    </p:set>
                                    <p:animEffect transition="in" filter="fade">
                                      <p:cBhvr>
                                        <p:cTn id="11" dur="2000"/>
                                        <p:tgtEl>
                                          <p:spTgt spid="20482"/>
                                        </p:tgtEl>
                                      </p:cBhvr>
                                    </p:animEffect>
                                  </p:childTnLst>
                                </p:cTn>
                              </p:par>
                            </p:childTnLst>
                          </p:cTn>
                        </p:par>
                        <p:par>
                          <p:cTn id="12" fill="hold" nodeType="afterGroup">
                            <p:stCondLst>
                              <p:cond delay="4000"/>
                            </p:stCondLst>
                            <p:childTnLst>
                              <p:par>
                                <p:cTn id="13" presetID="22" presetClass="entr" presetSubtype="8" fill="hold" grpId="0" nodeType="afterEffect">
                                  <p:stCondLst>
                                    <p:cond delay="4000"/>
                                  </p:stCondLst>
                                  <p:childTnLst>
                                    <p:set>
                                      <p:cBhvr>
                                        <p:cTn id="14" dur="1" fill="hold">
                                          <p:stCondLst>
                                            <p:cond delay="0"/>
                                          </p:stCondLst>
                                        </p:cTn>
                                        <p:tgtEl>
                                          <p:spTgt spid="188423"/>
                                        </p:tgtEl>
                                        <p:attrNameLst>
                                          <p:attrName>style.visibility</p:attrName>
                                        </p:attrNameLst>
                                      </p:cBhvr>
                                      <p:to>
                                        <p:strVal val="visible"/>
                                      </p:to>
                                    </p:set>
                                    <p:animEffect transition="in" filter="wipe(left)">
                                      <p:cBhvr>
                                        <p:cTn id="15" dur="3000"/>
                                        <p:tgtEl>
                                          <p:spTgt spid="188423"/>
                                        </p:tgtEl>
                                      </p:cBhvr>
                                    </p:animEffect>
                                  </p:childTnLst>
                                </p:cTn>
                              </p:par>
                              <p:par>
                                <p:cTn id="16" presetID="53" presetClass="entr" presetSubtype="16" fill="hold" nodeType="withEffect">
                                  <p:stCondLst>
                                    <p:cond delay="4000"/>
                                  </p:stCondLst>
                                  <p:childTnLst>
                                    <p:set>
                                      <p:cBhvr>
                                        <p:cTn id="17" dur="1" fill="hold">
                                          <p:stCondLst>
                                            <p:cond delay="0"/>
                                          </p:stCondLst>
                                        </p:cTn>
                                        <p:tgtEl>
                                          <p:spTgt spid="20490"/>
                                        </p:tgtEl>
                                        <p:attrNameLst>
                                          <p:attrName>style.visibility</p:attrName>
                                        </p:attrNameLst>
                                      </p:cBhvr>
                                      <p:to>
                                        <p:strVal val="visible"/>
                                      </p:to>
                                    </p:set>
                                    <p:anim calcmode="lin" valueType="num">
                                      <p:cBhvr>
                                        <p:cTn id="18" dur="3000" fill="hold"/>
                                        <p:tgtEl>
                                          <p:spTgt spid="20490"/>
                                        </p:tgtEl>
                                        <p:attrNameLst>
                                          <p:attrName>ppt_w</p:attrName>
                                        </p:attrNameLst>
                                      </p:cBhvr>
                                      <p:tavLst>
                                        <p:tav tm="0">
                                          <p:val>
                                            <p:fltVal val="0"/>
                                          </p:val>
                                        </p:tav>
                                        <p:tav tm="100000">
                                          <p:val>
                                            <p:strVal val="#ppt_w"/>
                                          </p:val>
                                        </p:tav>
                                      </p:tavLst>
                                    </p:anim>
                                    <p:anim calcmode="lin" valueType="num">
                                      <p:cBhvr>
                                        <p:cTn id="19" dur="3000" fill="hold"/>
                                        <p:tgtEl>
                                          <p:spTgt spid="20490"/>
                                        </p:tgtEl>
                                        <p:attrNameLst>
                                          <p:attrName>ppt_h</p:attrName>
                                        </p:attrNameLst>
                                      </p:cBhvr>
                                      <p:tavLst>
                                        <p:tav tm="0">
                                          <p:val>
                                            <p:fltVal val="0"/>
                                          </p:val>
                                        </p:tav>
                                        <p:tav tm="100000">
                                          <p:val>
                                            <p:strVal val="#ppt_h"/>
                                          </p:val>
                                        </p:tav>
                                      </p:tavLst>
                                    </p:anim>
                                    <p:animEffect transition="in" filter="fade">
                                      <p:cBhvr>
                                        <p:cTn id="20" dur="3000"/>
                                        <p:tgtEl>
                                          <p:spTgt spid="20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1884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838200" y="914400"/>
            <a:ext cx="7467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endParaRPr lang="en-US" altLang="en-US"/>
          </a:p>
        </p:txBody>
      </p:sp>
      <p:sp>
        <p:nvSpPr>
          <p:cNvPr id="21507" name="Text Box 5"/>
          <p:cNvSpPr txBox="1">
            <a:spLocks noChangeArrowheads="1"/>
          </p:cNvSpPr>
          <p:nvPr/>
        </p:nvSpPr>
        <p:spPr bwMode="auto">
          <a:xfrm>
            <a:off x="455613" y="1520825"/>
            <a:ext cx="8688387"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nSpc>
                <a:spcPct val="115000"/>
              </a:lnSpc>
              <a:spcBef>
                <a:spcPct val="50000"/>
              </a:spcBef>
            </a:pPr>
            <a:r>
              <a:rPr lang="en-US" altLang="en-US" sz="3600">
                <a:latin typeface="Tahoma" pitchFamily="34" charset="0"/>
              </a:rPr>
              <a:t>“The cup suggests that the unfaithful church…had once been the receptacle of divine truth.”</a:t>
            </a:r>
          </a:p>
        </p:txBody>
      </p:sp>
      <p:pic>
        <p:nvPicPr>
          <p:cNvPr id="21508" name="Picture 6" descr="golden chali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4550" y="2895599"/>
            <a:ext cx="3143250" cy="381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7" name="Text Box 7"/>
          <p:cNvSpPr txBox="1">
            <a:spLocks noChangeArrowheads="1"/>
          </p:cNvSpPr>
          <p:nvPr/>
        </p:nvSpPr>
        <p:spPr bwMode="auto">
          <a:xfrm>
            <a:off x="455613" y="3733800"/>
            <a:ext cx="5487987"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nSpc>
                <a:spcPct val="115000"/>
              </a:lnSpc>
              <a:spcBef>
                <a:spcPct val="50000"/>
              </a:spcBef>
            </a:pPr>
            <a:r>
              <a:rPr lang="en-US" altLang="en-US" sz="3600" dirty="0">
                <a:latin typeface="Tahoma" pitchFamily="34" charset="0"/>
              </a:rPr>
              <a:t>The woman eventually filled it with abominations and filthiness</a:t>
            </a:r>
          </a:p>
        </p:txBody>
      </p:sp>
      <p:sp>
        <p:nvSpPr>
          <p:cNvPr id="21510" name="Text Box 8"/>
          <p:cNvSpPr txBox="1">
            <a:spLocks noChangeArrowheads="1"/>
          </p:cNvSpPr>
          <p:nvPr/>
        </p:nvSpPr>
        <p:spPr bwMode="auto">
          <a:xfrm>
            <a:off x="455613" y="533400"/>
            <a:ext cx="41163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4400" b="1">
                <a:latin typeface="Tahoma" pitchFamily="34" charset="0"/>
              </a:rPr>
              <a:t>Reprint 5092</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9447"/>
                                        </p:tgtEl>
                                        <p:attrNameLst>
                                          <p:attrName>style.visibility</p:attrName>
                                        </p:attrNameLst>
                                      </p:cBhvr>
                                      <p:to>
                                        <p:strVal val="visible"/>
                                      </p:to>
                                    </p:set>
                                    <p:animEffect transition="in" filter="fade">
                                      <p:cBhvr>
                                        <p:cTn id="7" dur="1000"/>
                                        <p:tgtEl>
                                          <p:spTgt spid="189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7"/>
          <p:cNvSpPr txBox="1">
            <a:spLocks noChangeArrowheads="1"/>
          </p:cNvSpPr>
          <p:nvPr/>
        </p:nvSpPr>
        <p:spPr bwMode="auto">
          <a:xfrm>
            <a:off x="457200" y="533400"/>
            <a:ext cx="4876800"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lnSpc>
                <a:spcPct val="115000"/>
              </a:lnSpc>
            </a:pPr>
            <a:r>
              <a:rPr lang="en-US" altLang="en-US" sz="3600" b="1">
                <a:latin typeface="Tahoma" pitchFamily="34" charset="0"/>
              </a:rPr>
              <a:t>2 Corinthians 11:14 </a:t>
            </a:r>
          </a:p>
          <a:p>
            <a:pPr eaLnBrk="1" hangingPunct="1">
              <a:lnSpc>
                <a:spcPct val="115000"/>
              </a:lnSpc>
            </a:pPr>
            <a:r>
              <a:rPr lang="en-US" altLang="en-US" sz="3600">
                <a:latin typeface="Tahoma" pitchFamily="34" charset="0"/>
              </a:rPr>
              <a:t/>
            </a:r>
            <a:br>
              <a:rPr lang="en-US" altLang="en-US" sz="3600">
                <a:latin typeface="Tahoma" pitchFamily="34" charset="0"/>
              </a:rPr>
            </a:br>
            <a:r>
              <a:rPr lang="en-US" altLang="en-US" sz="3600">
                <a:latin typeface="Tahoma" pitchFamily="34" charset="0"/>
              </a:rPr>
              <a:t>And no marvel; for Satan himself is transformed into an angel of light.</a:t>
            </a:r>
          </a:p>
        </p:txBody>
      </p:sp>
      <p:sp>
        <p:nvSpPr>
          <p:cNvPr id="3080" name="Text Box 8"/>
          <p:cNvSpPr txBox="1">
            <a:spLocks noChangeArrowheads="1"/>
          </p:cNvSpPr>
          <p:nvPr/>
        </p:nvSpPr>
        <p:spPr bwMode="auto">
          <a:xfrm>
            <a:off x="457200" y="4800600"/>
            <a:ext cx="76200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lnSpc>
                <a:spcPct val="115000"/>
              </a:lnSpc>
            </a:pPr>
            <a:r>
              <a:rPr lang="en-US" altLang="en-US" sz="3600" b="1">
                <a:latin typeface="Tahoma" pitchFamily="34" charset="0"/>
              </a:rPr>
              <a:t>Transformed: </a:t>
            </a:r>
            <a:r>
              <a:rPr lang="en-US" altLang="en-US" sz="3600">
                <a:latin typeface="Tahoma" pitchFamily="34" charset="0"/>
              </a:rPr>
              <a:t>Strong’s 3345</a:t>
            </a:r>
          </a:p>
          <a:p>
            <a:pPr eaLnBrk="1" hangingPunct="1">
              <a:lnSpc>
                <a:spcPct val="115000"/>
              </a:lnSpc>
            </a:pPr>
            <a:r>
              <a:rPr lang="en-US" altLang="en-US" sz="3600">
                <a:latin typeface="Tahoma" pitchFamily="34" charset="0"/>
              </a:rPr>
              <a:t>To transfigure or </a:t>
            </a:r>
            <a:r>
              <a:rPr lang="en-US" altLang="en-US" sz="3600" u="sng">
                <a:latin typeface="Tahoma" pitchFamily="34" charset="0"/>
              </a:rPr>
              <a:t>disguise</a:t>
            </a:r>
            <a:r>
              <a:rPr lang="en-US" altLang="en-US" sz="3600">
                <a:latin typeface="Tahoma" pitchFamily="34" charset="0"/>
              </a:rPr>
              <a:t>.</a:t>
            </a:r>
          </a:p>
        </p:txBody>
      </p:sp>
      <p:pic>
        <p:nvPicPr>
          <p:cNvPr id="4100" name="Picture 9" descr="angelight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00" y="457200"/>
            <a:ext cx="34417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80"/>
                                        </p:tgtEl>
                                        <p:attrNameLst>
                                          <p:attrName>style.visibility</p:attrName>
                                        </p:attrNameLst>
                                      </p:cBhvr>
                                      <p:to>
                                        <p:strVal val="visible"/>
                                      </p:to>
                                    </p:set>
                                    <p:animEffect transition="in" filter="fade">
                                      <p:cBhvr>
                                        <p:cTn id="7" dur="10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7" descr="saul_priests"/>
          <p:cNvPicPr>
            <a:picLocks noGrp="1" noChangeAspect="1" noChangeArrowheads="1"/>
          </p:cNvPicPr>
          <p:nvPr>
            <p:ph sz="half" idx="4294967295"/>
          </p:nvPr>
        </p:nvPicPr>
        <p:blipFill rotWithShape="1">
          <a:blip r:embed="rId2" cstate="print">
            <a:extLst>
              <a:ext uri="{28A0092B-C50C-407E-A947-70E740481C1C}">
                <a14:useLocalDpi xmlns:a14="http://schemas.microsoft.com/office/drawing/2010/main" val="0"/>
              </a:ext>
            </a:extLst>
          </a:blip>
          <a:srcRect/>
          <a:stretch/>
        </p:blipFill>
        <p:spPr>
          <a:xfrm>
            <a:off x="5568700" y="685800"/>
            <a:ext cx="3475036" cy="4948754"/>
          </a:xfrm>
          <a:noFill/>
          <a:extLst>
            <a:ext uri="{909E8E84-426E-40DD-AFC4-6F175D3DCCD1}">
              <a14:hiddenFill xmlns:a14="http://schemas.microsoft.com/office/drawing/2010/main">
                <a:solidFill>
                  <a:srgbClr val="FFFFFF"/>
                </a:solidFill>
              </a14:hiddenFill>
            </a:ext>
          </a:extLst>
        </p:spPr>
      </p:pic>
      <p:sp>
        <p:nvSpPr>
          <p:cNvPr id="33802" name="Text Box 10"/>
          <p:cNvSpPr txBox="1">
            <a:spLocks noChangeArrowheads="1"/>
          </p:cNvSpPr>
          <p:nvPr/>
        </p:nvSpPr>
        <p:spPr bwMode="auto">
          <a:xfrm>
            <a:off x="455613" y="2819400"/>
            <a:ext cx="513715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lnSpc>
                <a:spcPct val="115000"/>
              </a:lnSpc>
            </a:pPr>
            <a:r>
              <a:rPr lang="en-US" altLang="en-US" sz="3200" dirty="0">
                <a:latin typeface="Arial" charset="0"/>
              </a:rPr>
              <a:t>Satan protected and </a:t>
            </a:r>
          </a:p>
          <a:p>
            <a:pPr eaLnBrk="1" hangingPunct="1">
              <a:lnSpc>
                <a:spcPct val="115000"/>
              </a:lnSpc>
            </a:pPr>
            <a:r>
              <a:rPr lang="en-US" altLang="en-US" sz="3200" dirty="0">
                <a:latin typeface="Arial" charset="0"/>
              </a:rPr>
              <a:t>nurtured his “new creation,”</a:t>
            </a:r>
          </a:p>
          <a:p>
            <a:pPr eaLnBrk="1" hangingPunct="1">
              <a:lnSpc>
                <a:spcPct val="115000"/>
              </a:lnSpc>
            </a:pPr>
            <a:r>
              <a:rPr lang="en-US" altLang="en-US" sz="3200" dirty="0">
                <a:latin typeface="Arial" charset="0"/>
              </a:rPr>
              <a:t>much the same as our Heavenly Father is looking after His New Creation. </a:t>
            </a:r>
          </a:p>
        </p:txBody>
      </p:sp>
      <p:sp>
        <p:nvSpPr>
          <p:cNvPr id="22532" name="Text Box 11"/>
          <p:cNvSpPr txBox="1">
            <a:spLocks noChangeArrowheads="1"/>
          </p:cNvSpPr>
          <p:nvPr/>
        </p:nvSpPr>
        <p:spPr bwMode="auto">
          <a:xfrm>
            <a:off x="455613" y="381000"/>
            <a:ext cx="51054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r>
              <a:rPr lang="en-US" altLang="en-US" sz="3600" b="1" dirty="0">
                <a:latin typeface="Tahoma" pitchFamily="34" charset="0"/>
              </a:rPr>
              <a:t>Papacy survived early Christian persecution</a:t>
            </a:r>
          </a:p>
          <a:p>
            <a:r>
              <a:rPr lang="en-US" altLang="en-US" sz="3600" b="1" dirty="0">
                <a:latin typeface="Tahoma" pitchFamily="34" charset="0"/>
              </a:rPr>
              <a:t>and even prospered.</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802"/>
                                        </p:tgtEl>
                                        <p:attrNameLst>
                                          <p:attrName>style.visibility</p:attrName>
                                        </p:attrNameLst>
                                      </p:cBhvr>
                                      <p:to>
                                        <p:strVal val="visible"/>
                                      </p:to>
                                    </p:set>
                                    <p:animEffect transition="in" filter="fade">
                                      <p:cBhvr>
                                        <p:cTn id="7" dur="1000"/>
                                        <p:tgtEl>
                                          <p:spTgt spid="33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455613" y="304800"/>
            <a:ext cx="8459787"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nSpc>
                <a:spcPct val="115000"/>
              </a:lnSpc>
              <a:spcBef>
                <a:spcPct val="50000"/>
              </a:spcBef>
            </a:pPr>
            <a:r>
              <a:rPr lang="en-US" altLang="en-US" sz="3600" dirty="0">
                <a:latin typeface="Tahoma" pitchFamily="34" charset="0"/>
              </a:rPr>
              <a:t>In 312 AD Constantine had a vision the night before the Battle of </a:t>
            </a:r>
            <a:r>
              <a:rPr lang="en-US" altLang="en-US" sz="3600" dirty="0" err="1">
                <a:latin typeface="Tahoma" pitchFamily="34" charset="0"/>
              </a:rPr>
              <a:t>Milvian</a:t>
            </a:r>
            <a:r>
              <a:rPr lang="en-US" altLang="en-US" sz="3600" dirty="0">
                <a:latin typeface="Tahoma" pitchFamily="34" charset="0"/>
              </a:rPr>
              <a:t> Bridge</a:t>
            </a:r>
          </a:p>
        </p:txBody>
      </p:sp>
      <p:sp>
        <p:nvSpPr>
          <p:cNvPr id="191493" name="Text Box 5"/>
          <p:cNvSpPr txBox="1">
            <a:spLocks noChangeArrowheads="1"/>
          </p:cNvSpPr>
          <p:nvPr/>
        </p:nvSpPr>
        <p:spPr bwMode="auto">
          <a:xfrm>
            <a:off x="455613" y="1924843"/>
            <a:ext cx="4954587"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nSpc>
                <a:spcPct val="115000"/>
              </a:lnSpc>
              <a:spcBef>
                <a:spcPct val="50000"/>
              </a:spcBef>
            </a:pPr>
            <a:r>
              <a:rPr lang="en-US" altLang="en-US" sz="3200">
                <a:latin typeface="Tahoma" pitchFamily="34" charset="0"/>
              </a:rPr>
              <a:t>He was told that he would win if he fought under the symbol of Christ.</a:t>
            </a:r>
          </a:p>
        </p:txBody>
      </p:sp>
      <p:sp>
        <p:nvSpPr>
          <p:cNvPr id="191494" name="Text Box 6"/>
          <p:cNvSpPr txBox="1">
            <a:spLocks noChangeArrowheads="1"/>
          </p:cNvSpPr>
          <p:nvPr/>
        </p:nvSpPr>
        <p:spPr bwMode="auto">
          <a:xfrm>
            <a:off x="455613" y="3962400"/>
            <a:ext cx="4344987"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3200" dirty="0">
                <a:latin typeface="Tahoma" pitchFamily="34" charset="0"/>
              </a:rPr>
              <a:t>The illicit union of the false church with the civil government </a:t>
            </a:r>
            <a:br>
              <a:rPr lang="en-US" altLang="en-US" sz="3200" dirty="0">
                <a:latin typeface="Tahoma" pitchFamily="34" charset="0"/>
              </a:rPr>
            </a:br>
            <a:r>
              <a:rPr lang="en-US" altLang="en-US" sz="3200" dirty="0">
                <a:latin typeface="Tahoma" pitchFamily="34" charset="0"/>
              </a:rPr>
              <a:t>was consummated</a:t>
            </a:r>
          </a:p>
        </p:txBody>
      </p:sp>
      <p:pic>
        <p:nvPicPr>
          <p:cNvPr id="19149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714999" y="1660525"/>
            <a:ext cx="3292223"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532522" y="4517218"/>
            <a:ext cx="3404937" cy="203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651614" y="4517218"/>
            <a:ext cx="1063385" cy="203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88669" y="4495800"/>
            <a:ext cx="2564731" cy="584775"/>
          </a:xfrm>
          <a:prstGeom prst="rect">
            <a:avLst/>
          </a:prstGeom>
          <a:noFill/>
        </p:spPr>
        <p:txBody>
          <a:bodyPr wrap="square" rtlCol="0">
            <a:spAutoFit/>
          </a:bodyPr>
          <a:lstStyle/>
          <a:p>
            <a:r>
              <a:rPr lang="en-US" sz="3200" b="1" dirty="0" smtClean="0">
                <a:ln w="18000">
                  <a:solidFill>
                    <a:sysClr val="windowText" lastClr="000000"/>
                  </a:solidFill>
                  <a:prstDash val="solid"/>
                  <a:miter lim="800000"/>
                </a:ln>
                <a:solidFill>
                  <a:srgbClr val="F8F8F8"/>
                </a:solidFill>
                <a:effectLst>
                  <a:glow rad="228600">
                    <a:srgbClr val="000000"/>
                  </a:glow>
                  <a:outerShdw blurRad="25500" dist="23000" dir="7020000" algn="tl">
                    <a:srgbClr val="000000">
                      <a:alpha val="50000"/>
                    </a:srgbClr>
                  </a:outerShdw>
                </a:effectLst>
                <a:latin typeface="Tahoma" panose="020B0604030504040204" pitchFamily="34" charset="0"/>
                <a:ea typeface="Tahoma" panose="020B0604030504040204" pitchFamily="34" charset="0"/>
                <a:cs typeface="Tahoma" panose="020B0604030504040204" pitchFamily="34" charset="0"/>
              </a:rPr>
              <a:t>Iron &amp; Clay</a:t>
            </a:r>
            <a:endParaRPr lang="en-US" sz="3200" b="1" dirty="0">
              <a:ln w="18000">
                <a:solidFill>
                  <a:sysClr val="windowText" lastClr="000000"/>
                </a:solidFill>
                <a:prstDash val="solid"/>
                <a:miter lim="800000"/>
              </a:ln>
              <a:solidFill>
                <a:srgbClr val="F8F8F8"/>
              </a:solidFill>
              <a:effectLst>
                <a:glow rad="228600">
                  <a:srgbClr val="000000"/>
                </a:glow>
                <a:outerShdw blurRad="25500" dist="23000" dir="7020000" algn="tl">
                  <a:srgbClr val="000000">
                    <a:alpha val="50000"/>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5181600" y="5054025"/>
            <a:ext cx="3886200" cy="584775"/>
          </a:xfrm>
          <a:prstGeom prst="rect">
            <a:avLst/>
          </a:prstGeom>
          <a:noFill/>
        </p:spPr>
        <p:txBody>
          <a:bodyPr wrap="square" rtlCol="0">
            <a:spAutoFit/>
          </a:bodyPr>
          <a:lstStyle/>
          <a:p>
            <a:r>
              <a:rPr lang="en-US" sz="3200" b="1" dirty="0" smtClean="0">
                <a:ln w="18000">
                  <a:solidFill>
                    <a:sysClr val="windowText" lastClr="000000"/>
                  </a:solidFill>
                  <a:prstDash val="solid"/>
                  <a:miter lim="800000"/>
                </a:ln>
                <a:solidFill>
                  <a:srgbClr val="F8F8F8"/>
                </a:solidFill>
                <a:effectLst>
                  <a:glow rad="228600">
                    <a:srgbClr val="000000"/>
                  </a:glow>
                  <a:outerShdw blurRad="25500" dist="23000" dir="7020000" algn="tl">
                    <a:srgbClr val="000000">
                      <a:alpha val="50000"/>
                    </a:srgbClr>
                  </a:outerShdw>
                </a:effectLst>
                <a:latin typeface="Tahoma" panose="020B0604030504040204" pitchFamily="34" charset="0"/>
                <a:ea typeface="Tahoma" panose="020B0604030504040204" pitchFamily="34" charset="0"/>
                <a:cs typeface="Tahoma" panose="020B0604030504040204" pitchFamily="34" charset="0"/>
              </a:rPr>
              <a:t>Mixed Kingdom</a:t>
            </a:r>
            <a:endParaRPr lang="en-US" sz="3200" b="1" dirty="0">
              <a:ln w="18000">
                <a:solidFill>
                  <a:sysClr val="windowText" lastClr="000000"/>
                </a:solidFill>
                <a:prstDash val="solid"/>
                <a:miter lim="800000"/>
              </a:ln>
              <a:solidFill>
                <a:srgbClr val="F8F8F8"/>
              </a:solidFill>
              <a:effectLst>
                <a:glow rad="228600">
                  <a:srgbClr val="000000"/>
                </a:glow>
                <a:outerShdw blurRad="25500" dist="23000" dir="7020000" algn="tl">
                  <a:srgbClr val="000000">
                    <a:alpha val="50000"/>
                  </a:srgbClr>
                </a:outerShdw>
              </a:effectLst>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1493"/>
                                        </p:tgtEl>
                                        <p:attrNameLst>
                                          <p:attrName>style.visibility</p:attrName>
                                        </p:attrNameLst>
                                      </p:cBhvr>
                                      <p:to>
                                        <p:strVal val="visible"/>
                                      </p:to>
                                    </p:set>
                                    <p:animEffect transition="in" filter="fade">
                                      <p:cBhvr>
                                        <p:cTn id="7" dur="1000"/>
                                        <p:tgtEl>
                                          <p:spTgt spid="191493"/>
                                        </p:tgtEl>
                                      </p:cBhvr>
                                    </p:animEffect>
                                  </p:childTnLst>
                                </p:cTn>
                              </p:par>
                              <p:par>
                                <p:cTn id="8" presetID="10" presetClass="entr" presetSubtype="0" fill="hold" nodeType="withEffect">
                                  <p:stCondLst>
                                    <p:cond delay="0"/>
                                  </p:stCondLst>
                                  <p:childTnLst>
                                    <p:set>
                                      <p:cBhvr>
                                        <p:cTn id="9" dur="1" fill="hold">
                                          <p:stCondLst>
                                            <p:cond delay="0"/>
                                          </p:stCondLst>
                                        </p:cTn>
                                        <p:tgtEl>
                                          <p:spTgt spid="191499"/>
                                        </p:tgtEl>
                                        <p:attrNameLst>
                                          <p:attrName>style.visibility</p:attrName>
                                        </p:attrNameLst>
                                      </p:cBhvr>
                                      <p:to>
                                        <p:strVal val="visible"/>
                                      </p:to>
                                    </p:set>
                                    <p:animEffect transition="in" filter="fade">
                                      <p:cBhvr>
                                        <p:cTn id="10" dur="1000"/>
                                        <p:tgtEl>
                                          <p:spTgt spid="19149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1494"/>
                                        </p:tgtEl>
                                        <p:attrNameLst>
                                          <p:attrName>style.visibility</p:attrName>
                                        </p:attrNameLst>
                                      </p:cBhvr>
                                      <p:to>
                                        <p:strVal val="visible"/>
                                      </p:to>
                                    </p:set>
                                    <p:animEffect transition="in" filter="fade">
                                      <p:cBhvr>
                                        <p:cTn id="15" dur="2000"/>
                                        <p:tgtEl>
                                          <p:spTgt spid="191494"/>
                                        </p:tgtEl>
                                      </p:cBhvr>
                                    </p:animEffect>
                                  </p:childTnLst>
                                </p:cTn>
                              </p:par>
                              <p:par>
                                <p:cTn id="16" presetID="10" presetClass="entr" presetSubtype="0" fill="hold" nodeType="withEffect">
                                  <p:stCondLst>
                                    <p:cond delay="0"/>
                                  </p:stCondLst>
                                  <p:childTnLst>
                                    <p:set>
                                      <p:cBhvr>
                                        <p:cTn id="17" dur="1" fill="hold">
                                          <p:stCondLst>
                                            <p:cond delay="0"/>
                                          </p:stCondLst>
                                        </p:cTn>
                                        <p:tgtEl>
                                          <p:spTgt spid="23559"/>
                                        </p:tgtEl>
                                        <p:attrNameLst>
                                          <p:attrName>style.visibility</p:attrName>
                                        </p:attrNameLst>
                                      </p:cBhvr>
                                      <p:to>
                                        <p:strVal val="visible"/>
                                      </p:to>
                                    </p:set>
                                    <p:animEffect transition="in" filter="fade">
                                      <p:cBhvr>
                                        <p:cTn id="18" dur="500"/>
                                        <p:tgtEl>
                                          <p:spTgt spid="23559"/>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2000"/>
                                        <p:tgtEl>
                                          <p:spTgt spid="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3" grpId="0"/>
      <p:bldP spid="191494" grpId="0"/>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0" name="Picture 10" descr="popes 2"/>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3962400" y="3754438"/>
            <a:ext cx="4800600" cy="2722562"/>
          </a:xfrm>
          <a:noFill/>
          <a:extLst>
            <a:ext uri="{909E8E84-426E-40DD-AFC4-6F175D3DCCD1}">
              <a14:hiddenFill xmlns:a14="http://schemas.microsoft.com/office/drawing/2010/main">
                <a:solidFill>
                  <a:srgbClr val="FFFFFF"/>
                </a:solidFill>
              </a14:hiddenFill>
            </a:ext>
          </a:extLst>
        </p:spPr>
      </p:pic>
      <p:sp>
        <p:nvSpPr>
          <p:cNvPr id="40974" name="Text Box 14"/>
          <p:cNvSpPr txBox="1">
            <a:spLocks noChangeArrowheads="1"/>
          </p:cNvSpPr>
          <p:nvPr/>
        </p:nvSpPr>
        <p:spPr bwMode="auto">
          <a:xfrm>
            <a:off x="455613" y="3886200"/>
            <a:ext cx="32766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n-US" altLang="en-US" sz="4400" b="1" dirty="0">
                <a:solidFill>
                  <a:srgbClr val="FFFF00"/>
                </a:solidFill>
                <a:latin typeface="Arial" charset="0"/>
              </a:rPr>
              <a:t>Hierarchy was solidified.</a:t>
            </a:r>
          </a:p>
        </p:txBody>
      </p:sp>
      <p:sp>
        <p:nvSpPr>
          <p:cNvPr id="24580" name="Text Box 17"/>
          <p:cNvSpPr txBox="1">
            <a:spLocks noChangeArrowheads="1"/>
          </p:cNvSpPr>
          <p:nvPr/>
        </p:nvSpPr>
        <p:spPr bwMode="auto">
          <a:xfrm>
            <a:off x="455613" y="528638"/>
            <a:ext cx="80025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3600">
                <a:latin typeface="Tahoma" pitchFamily="34" charset="0"/>
              </a:rPr>
              <a:t>378 AD – Metropolitans empowered to judge the inferior clergy</a:t>
            </a:r>
          </a:p>
        </p:txBody>
      </p:sp>
      <p:sp>
        <p:nvSpPr>
          <p:cNvPr id="40978" name="Text Box 18"/>
          <p:cNvSpPr txBox="1">
            <a:spLocks noChangeArrowheads="1"/>
          </p:cNvSpPr>
          <p:nvPr/>
        </p:nvSpPr>
        <p:spPr bwMode="auto">
          <a:xfrm>
            <a:off x="455613" y="2206625"/>
            <a:ext cx="8229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3600">
                <a:latin typeface="Tahoma" pitchFamily="34" charset="0"/>
              </a:rPr>
              <a:t>Bishop of Rome (Pope Damasus) was empowered to judge the Metropolitans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78"/>
                                        </p:tgtEl>
                                        <p:attrNameLst>
                                          <p:attrName>style.visibility</p:attrName>
                                        </p:attrNameLst>
                                      </p:cBhvr>
                                      <p:to>
                                        <p:strVal val="visible"/>
                                      </p:to>
                                    </p:set>
                                    <p:animEffect transition="in" filter="fade">
                                      <p:cBhvr>
                                        <p:cTn id="7" dur="1000"/>
                                        <p:tgtEl>
                                          <p:spTgt spid="40978"/>
                                        </p:tgtEl>
                                      </p:cBhvr>
                                    </p:animEffect>
                                  </p:childTnLst>
                                </p:cTn>
                              </p:par>
                              <p:par>
                                <p:cTn id="8" presetID="10" presetClass="entr" presetSubtype="0" fill="hold" nodeType="withEffect">
                                  <p:stCondLst>
                                    <p:cond delay="0"/>
                                  </p:stCondLst>
                                  <p:childTnLst>
                                    <p:set>
                                      <p:cBhvr>
                                        <p:cTn id="9" dur="1" fill="hold">
                                          <p:stCondLst>
                                            <p:cond delay="0"/>
                                          </p:stCondLst>
                                        </p:cTn>
                                        <p:tgtEl>
                                          <p:spTgt spid="40970"/>
                                        </p:tgtEl>
                                        <p:attrNameLst>
                                          <p:attrName>style.visibility</p:attrName>
                                        </p:attrNameLst>
                                      </p:cBhvr>
                                      <p:to>
                                        <p:strVal val="visible"/>
                                      </p:to>
                                    </p:set>
                                    <p:animEffect transition="in" filter="fade">
                                      <p:cBhvr>
                                        <p:cTn id="10" dur="1000"/>
                                        <p:tgtEl>
                                          <p:spTgt spid="4097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0974"/>
                                        </p:tgtEl>
                                        <p:attrNameLst>
                                          <p:attrName>style.visibility</p:attrName>
                                        </p:attrNameLst>
                                      </p:cBhvr>
                                      <p:to>
                                        <p:strVal val="visible"/>
                                      </p:to>
                                    </p:set>
                                    <p:animEffect transition="in" filter="fade">
                                      <p:cBhvr>
                                        <p:cTn id="15" dur="1000"/>
                                        <p:tgtEl>
                                          <p:spTgt spid="40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4" grpId="0"/>
      <p:bldP spid="4097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5_Ord_Prostrated"/>
          <p:cNvPicPr>
            <a:picLocks noGrp="1" noChangeAspect="1" noChangeArrowheads="1"/>
          </p:cNvPicPr>
          <p:nvPr>
            <p:ph sz="quarter" idx="4294967295"/>
          </p:nvPr>
        </p:nvPicPr>
        <p:blipFill rotWithShape="1">
          <a:blip r:embed="rId2" cstate="print">
            <a:extLst>
              <a:ext uri="{28A0092B-C50C-407E-A947-70E740481C1C}">
                <a14:useLocalDpi xmlns:a14="http://schemas.microsoft.com/office/drawing/2010/main" val="0"/>
              </a:ext>
            </a:extLst>
          </a:blip>
          <a:srcRect/>
          <a:stretch/>
        </p:blipFill>
        <p:spPr>
          <a:xfrm>
            <a:off x="0" y="1"/>
            <a:ext cx="9144000" cy="6934199"/>
          </a:xfrm>
          <a:noFill/>
          <a:extLst>
            <a:ext uri="{909E8E84-426E-40DD-AFC4-6F175D3DCCD1}">
              <a14:hiddenFill xmlns:a14="http://schemas.microsoft.com/office/drawing/2010/main">
                <a:solidFill>
                  <a:srgbClr val="FFFFFF"/>
                </a:solidFill>
              </a14:hiddenFill>
            </a:ext>
          </a:extLst>
        </p:spPr>
      </p:pic>
      <p:sp>
        <p:nvSpPr>
          <p:cNvPr id="25603" name="Text Box 16"/>
          <p:cNvSpPr txBox="1">
            <a:spLocks noChangeArrowheads="1"/>
          </p:cNvSpPr>
          <p:nvPr/>
        </p:nvSpPr>
        <p:spPr bwMode="auto">
          <a:xfrm>
            <a:off x="1143000" y="1524000"/>
            <a:ext cx="6858001"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lnSpc>
                <a:spcPts val="4200"/>
              </a:lnSpc>
              <a:spcBef>
                <a:spcPct val="50000"/>
              </a:spcBef>
            </a:pPr>
            <a:r>
              <a:rPr lang="en-US" altLang="en-US" sz="3200" b="1" dirty="0">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“…the blinded nations mistook her for a god, and prostrated themselves in adoration.”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4500"/>
                                  </p:stCondLst>
                                  <p:childTnLst>
                                    <p:set>
                                      <p:cBhvr>
                                        <p:cTn id="6" dur="1" fill="hold">
                                          <p:stCondLst>
                                            <p:cond delay="0"/>
                                          </p:stCondLst>
                                        </p:cTn>
                                        <p:tgtEl>
                                          <p:spTgt spid="25603"/>
                                        </p:tgtEl>
                                        <p:attrNameLst>
                                          <p:attrName>style.visibility</p:attrName>
                                        </p:attrNameLst>
                                      </p:cBhvr>
                                      <p:to>
                                        <p:strVal val="visible"/>
                                      </p:to>
                                    </p:set>
                                    <p:animEffect transition="in" filter="fade">
                                      <p:cBhvr>
                                        <p:cTn id="7" dur="30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idx="4294967295"/>
          </p:nvPr>
        </p:nvSpPr>
        <p:spPr>
          <a:xfrm>
            <a:off x="760413" y="304800"/>
            <a:ext cx="3659187" cy="690562"/>
          </a:xfrm>
        </p:spPr>
        <p:txBody>
          <a:bodyPr/>
          <a:lstStyle/>
          <a:p>
            <a:pPr algn="l" eaLnBrk="1" hangingPunct="1">
              <a:defRPr/>
            </a:pPr>
            <a:r>
              <a:rPr lang="en-US" dirty="0" smtClean="0">
                <a:solidFill>
                  <a:schemeClr val="tx1"/>
                </a:solidFill>
                <a:latin typeface="Comic Sans MS" panose="030F0702030302020204" pitchFamily="66" charset="0"/>
              </a:rPr>
              <a:t>Middle Ages</a:t>
            </a:r>
          </a:p>
        </p:txBody>
      </p:sp>
      <p:pic>
        <p:nvPicPr>
          <p:cNvPr id="26627" name="Picture 7" descr="peasants7"/>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54770" y="1219200"/>
            <a:ext cx="4913746" cy="3733800"/>
          </a:xfrm>
          <a:noFill/>
          <a:extLst>
            <a:ext uri="{909E8E84-426E-40DD-AFC4-6F175D3DCCD1}">
              <a14:hiddenFill xmlns:a14="http://schemas.microsoft.com/office/drawing/2010/main">
                <a:solidFill>
                  <a:srgbClr val="FFFFFF"/>
                </a:solidFill>
              </a14:hiddenFill>
            </a:ext>
          </a:extLst>
        </p:spPr>
      </p:pic>
      <p:pic>
        <p:nvPicPr>
          <p:cNvPr id="26628" name="Picture 8" descr="WomanRake"/>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232400" y="304800"/>
            <a:ext cx="3683000" cy="2762250"/>
          </a:xfrm>
          <a:noFill/>
          <a:extLst>
            <a:ext uri="{909E8E84-426E-40DD-AFC4-6F175D3DCCD1}">
              <a14:hiddenFill xmlns:a14="http://schemas.microsoft.com/office/drawing/2010/main">
                <a:solidFill>
                  <a:srgbClr val="FFFFFF"/>
                </a:solidFill>
              </a14:hiddenFill>
            </a:ext>
          </a:extLst>
        </p:spPr>
      </p:pic>
      <p:pic>
        <p:nvPicPr>
          <p:cNvPr id="26629" name="Picture 10" descr="WomaninCorn"/>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5257800" y="3200401"/>
            <a:ext cx="3622489" cy="3586512"/>
          </a:xfrm>
          <a:noFill/>
          <a:extLst>
            <a:ext uri="{909E8E84-426E-40DD-AFC4-6F175D3DCCD1}">
              <a14:hiddenFill xmlns:a14="http://schemas.microsoft.com/office/drawing/2010/main">
                <a:solidFill>
                  <a:srgbClr val="FFFFFF"/>
                </a:solidFill>
              </a14:hiddenFill>
            </a:ext>
          </a:extLst>
        </p:spPr>
      </p:pic>
      <p:sp>
        <p:nvSpPr>
          <p:cNvPr id="26630" name="Text Box 12"/>
          <p:cNvSpPr txBox="1">
            <a:spLocks noChangeArrowheads="1"/>
          </p:cNvSpPr>
          <p:nvPr/>
        </p:nvSpPr>
        <p:spPr bwMode="auto">
          <a:xfrm>
            <a:off x="381000" y="5073650"/>
            <a:ext cx="43449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n-US" altLang="en-US" sz="3600" dirty="0">
                <a:latin typeface="Comic Sans MS" panose="030F0702030302020204" pitchFamily="66" charset="0"/>
              </a:rPr>
              <a:t>Peasants and serfs.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6627"/>
                                        </p:tgtEl>
                                        <p:attrNameLst>
                                          <p:attrName>style.visibility</p:attrName>
                                        </p:attrNameLst>
                                      </p:cBhvr>
                                      <p:to>
                                        <p:strVal val="visible"/>
                                      </p:to>
                                    </p:set>
                                    <p:animEffect transition="in" filter="fade">
                                      <p:cBhvr>
                                        <p:cTn id="7" dur="3000"/>
                                        <p:tgtEl>
                                          <p:spTgt spid="26627"/>
                                        </p:tgtEl>
                                      </p:cBhvr>
                                    </p:animEffect>
                                  </p:childTnLst>
                                </p:cTn>
                              </p:par>
                            </p:childTnLst>
                          </p:cTn>
                        </p:par>
                        <p:par>
                          <p:cTn id="8" fill="hold">
                            <p:stCondLst>
                              <p:cond delay="4000"/>
                            </p:stCondLst>
                            <p:childTnLst>
                              <p:par>
                                <p:cTn id="9" presetID="10" presetClass="entr" presetSubtype="0" fill="hold" grpId="0" nodeType="afterEffect">
                                  <p:stCondLst>
                                    <p:cond delay="1500"/>
                                  </p:stCondLst>
                                  <p:childTnLst>
                                    <p:set>
                                      <p:cBhvr>
                                        <p:cTn id="10" dur="1" fill="hold">
                                          <p:stCondLst>
                                            <p:cond delay="0"/>
                                          </p:stCondLst>
                                        </p:cTn>
                                        <p:tgtEl>
                                          <p:spTgt spid="26630"/>
                                        </p:tgtEl>
                                        <p:attrNameLst>
                                          <p:attrName>style.visibility</p:attrName>
                                        </p:attrNameLst>
                                      </p:cBhvr>
                                      <p:to>
                                        <p:strVal val="visible"/>
                                      </p:to>
                                    </p:set>
                                    <p:animEffect transition="in" filter="fade">
                                      <p:cBhvr>
                                        <p:cTn id="11" dur="3000"/>
                                        <p:tgtEl>
                                          <p:spTgt spid="26630"/>
                                        </p:tgtEl>
                                      </p:cBhvr>
                                    </p:animEffect>
                                  </p:childTnLst>
                                </p:cTn>
                              </p:par>
                            </p:childTnLst>
                          </p:cTn>
                        </p:par>
                        <p:par>
                          <p:cTn id="12" fill="hold">
                            <p:stCondLst>
                              <p:cond delay="8500"/>
                            </p:stCondLst>
                            <p:childTnLst>
                              <p:par>
                                <p:cTn id="13" presetID="10" presetClass="entr" presetSubtype="0" fill="hold" nodeType="afterEffect">
                                  <p:stCondLst>
                                    <p:cond delay="0"/>
                                  </p:stCondLst>
                                  <p:childTnLst>
                                    <p:set>
                                      <p:cBhvr>
                                        <p:cTn id="14" dur="1" fill="hold">
                                          <p:stCondLst>
                                            <p:cond delay="0"/>
                                          </p:stCondLst>
                                        </p:cTn>
                                        <p:tgtEl>
                                          <p:spTgt spid="26629"/>
                                        </p:tgtEl>
                                        <p:attrNameLst>
                                          <p:attrName>style.visibility</p:attrName>
                                        </p:attrNameLst>
                                      </p:cBhvr>
                                      <p:to>
                                        <p:strVal val="visible"/>
                                      </p:to>
                                    </p:set>
                                    <p:animEffect transition="in" filter="fade">
                                      <p:cBhvr>
                                        <p:cTn id="15" dur="3000"/>
                                        <p:tgtEl>
                                          <p:spTgt spid="26629"/>
                                        </p:tgtEl>
                                      </p:cBhvr>
                                    </p:animEffect>
                                  </p:childTnLst>
                                </p:cTn>
                              </p:par>
                            </p:childTnLst>
                          </p:cTn>
                        </p:par>
                        <p:par>
                          <p:cTn id="16" fill="hold">
                            <p:stCondLst>
                              <p:cond delay="11500"/>
                            </p:stCondLst>
                            <p:childTnLst>
                              <p:par>
                                <p:cTn id="17" presetID="10" presetClass="entr" presetSubtype="0" fill="hold" nodeType="afterEffect">
                                  <p:stCondLst>
                                    <p:cond delay="0"/>
                                  </p:stCondLst>
                                  <p:childTnLst>
                                    <p:set>
                                      <p:cBhvr>
                                        <p:cTn id="18" dur="1" fill="hold">
                                          <p:stCondLst>
                                            <p:cond delay="0"/>
                                          </p:stCondLst>
                                        </p:cTn>
                                        <p:tgtEl>
                                          <p:spTgt spid="26628"/>
                                        </p:tgtEl>
                                        <p:attrNameLst>
                                          <p:attrName>style.visibility</p:attrName>
                                        </p:attrNameLst>
                                      </p:cBhvr>
                                      <p:to>
                                        <p:strVal val="visible"/>
                                      </p:to>
                                    </p:set>
                                    <p:animEffect transition="in" filter="fade">
                                      <p:cBhvr>
                                        <p:cTn id="19" dur="30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rrowheads="1"/>
          </p:cNvSpPr>
          <p:nvPr>
            <p:ph type="title"/>
          </p:nvPr>
        </p:nvSpPr>
        <p:spPr>
          <a:xfrm>
            <a:off x="457200" y="76200"/>
            <a:ext cx="3581400" cy="1143000"/>
          </a:xfrm>
        </p:spPr>
        <p:txBody>
          <a:bodyPr/>
          <a:lstStyle/>
          <a:p>
            <a:pPr algn="l" eaLnBrk="1" hangingPunct="1">
              <a:defRPr/>
            </a:pPr>
            <a:r>
              <a:rPr lang="en-US" sz="3600" dirty="0" smtClean="0">
                <a:solidFill>
                  <a:schemeClr val="tx1"/>
                </a:solidFill>
                <a:latin typeface="Tahoma" pitchFamily="34" charset="0"/>
              </a:rPr>
              <a:t>Your World</a:t>
            </a:r>
          </a:p>
        </p:txBody>
      </p:sp>
      <p:pic>
        <p:nvPicPr>
          <p:cNvPr id="27651" name="Picture 20" descr="crusades"/>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212772" y="228600"/>
            <a:ext cx="4702628" cy="4343400"/>
          </a:xfrm>
          <a:noFill/>
          <a:extLst>
            <a:ext uri="{909E8E84-426E-40DD-AFC4-6F175D3DCCD1}">
              <a14:hiddenFill xmlns:a14="http://schemas.microsoft.com/office/drawing/2010/main">
                <a:solidFill>
                  <a:srgbClr val="FFFFFF"/>
                </a:solidFill>
              </a14:hiddenFill>
            </a:ext>
          </a:extLst>
        </p:spPr>
      </p:pic>
      <p:sp>
        <p:nvSpPr>
          <p:cNvPr id="27652" name="Text Box 6"/>
          <p:cNvSpPr txBox="1">
            <a:spLocks noChangeArrowheads="1"/>
          </p:cNvSpPr>
          <p:nvPr/>
        </p:nvSpPr>
        <p:spPr bwMode="auto">
          <a:xfrm>
            <a:off x="457200" y="990600"/>
            <a:ext cx="38100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lnSpc>
                <a:spcPct val="115000"/>
              </a:lnSpc>
            </a:pPr>
            <a:r>
              <a:rPr lang="en-US" altLang="en-US" sz="3200" dirty="0">
                <a:latin typeface="Tahoma" pitchFamily="34" charset="0"/>
              </a:rPr>
              <a:t>Armies were valued more than anything</a:t>
            </a:r>
          </a:p>
        </p:txBody>
      </p:sp>
      <p:sp>
        <p:nvSpPr>
          <p:cNvPr id="58377" name="Text Box 9"/>
          <p:cNvSpPr txBox="1">
            <a:spLocks noChangeArrowheads="1"/>
          </p:cNvSpPr>
          <p:nvPr/>
        </p:nvSpPr>
        <p:spPr bwMode="auto">
          <a:xfrm>
            <a:off x="457200" y="2270886"/>
            <a:ext cx="35814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n-US" altLang="en-US" sz="3200" dirty="0">
                <a:latin typeface="Tahoma" pitchFamily="34" charset="0"/>
              </a:rPr>
              <a:t>Education exists only in the Catholic Church by becoming a Monk</a:t>
            </a:r>
          </a:p>
        </p:txBody>
      </p:sp>
      <p:pic>
        <p:nvPicPr>
          <p:cNvPr id="58392" name="Picture 24" descr="bible"/>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477000" y="3183038"/>
            <a:ext cx="2466718" cy="35272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657"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028353" y="3183038"/>
            <a:ext cx="2524847" cy="359876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380" name="Text Box 12"/>
          <p:cNvSpPr txBox="1">
            <a:spLocks noChangeArrowheads="1"/>
          </p:cNvSpPr>
          <p:nvPr/>
        </p:nvSpPr>
        <p:spPr bwMode="auto">
          <a:xfrm>
            <a:off x="457200" y="4379846"/>
            <a:ext cx="368254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n-US" altLang="en-US" sz="3200" dirty="0">
                <a:latin typeface="Tahoma" pitchFamily="34" charset="0"/>
              </a:rPr>
              <a:t>All knowledge was from the Bible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7652"/>
                                        </p:tgtEl>
                                        <p:attrNameLst>
                                          <p:attrName>style.visibility</p:attrName>
                                        </p:attrNameLst>
                                      </p:cBhvr>
                                      <p:to>
                                        <p:strVal val="visible"/>
                                      </p:to>
                                    </p:set>
                                    <p:animEffect transition="in" filter="fade">
                                      <p:cBhvr>
                                        <p:cTn id="7" dur="3000"/>
                                        <p:tgtEl>
                                          <p:spTgt spid="27652"/>
                                        </p:tgtEl>
                                      </p:cBhvr>
                                    </p:animEffect>
                                  </p:childTnLst>
                                </p:cTn>
                              </p:par>
                              <p:par>
                                <p:cTn id="8" presetID="10" presetClass="entr" presetSubtype="0" fill="hold" nodeType="withEffect">
                                  <p:stCondLst>
                                    <p:cond delay="1000"/>
                                  </p:stCondLst>
                                  <p:childTnLst>
                                    <p:set>
                                      <p:cBhvr>
                                        <p:cTn id="9" dur="1" fill="hold">
                                          <p:stCondLst>
                                            <p:cond delay="0"/>
                                          </p:stCondLst>
                                        </p:cTn>
                                        <p:tgtEl>
                                          <p:spTgt spid="27651"/>
                                        </p:tgtEl>
                                        <p:attrNameLst>
                                          <p:attrName>style.visibility</p:attrName>
                                        </p:attrNameLst>
                                      </p:cBhvr>
                                      <p:to>
                                        <p:strVal val="visible"/>
                                      </p:to>
                                    </p:set>
                                    <p:animEffect transition="in" filter="fade">
                                      <p:cBhvr>
                                        <p:cTn id="10" dur="3000"/>
                                        <p:tgtEl>
                                          <p:spTgt spid="276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8377"/>
                                        </p:tgtEl>
                                        <p:attrNameLst>
                                          <p:attrName>style.visibility</p:attrName>
                                        </p:attrNameLst>
                                      </p:cBhvr>
                                      <p:to>
                                        <p:strVal val="visible"/>
                                      </p:to>
                                    </p:set>
                                    <p:animEffect transition="in" filter="fade">
                                      <p:cBhvr>
                                        <p:cTn id="15" dur="2000"/>
                                        <p:tgtEl>
                                          <p:spTgt spid="58377"/>
                                        </p:tgtEl>
                                      </p:cBhvr>
                                    </p:animEffect>
                                  </p:childTnLst>
                                </p:cTn>
                              </p:par>
                              <p:par>
                                <p:cTn id="16" presetID="10" presetClass="entr" presetSubtype="0" fill="hold" nodeType="withEffect">
                                  <p:stCondLst>
                                    <p:cond delay="0"/>
                                  </p:stCondLst>
                                  <p:childTnLst>
                                    <p:set>
                                      <p:cBhvr>
                                        <p:cTn id="17" dur="1" fill="hold">
                                          <p:stCondLst>
                                            <p:cond delay="0"/>
                                          </p:stCondLst>
                                        </p:cTn>
                                        <p:tgtEl>
                                          <p:spTgt spid="27657"/>
                                        </p:tgtEl>
                                        <p:attrNameLst>
                                          <p:attrName>style.visibility</p:attrName>
                                        </p:attrNameLst>
                                      </p:cBhvr>
                                      <p:to>
                                        <p:strVal val="visible"/>
                                      </p:to>
                                    </p:set>
                                    <p:animEffect transition="in" filter="fade">
                                      <p:cBhvr>
                                        <p:cTn id="18" dur="2000"/>
                                        <p:tgtEl>
                                          <p:spTgt spid="2765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8380"/>
                                        </p:tgtEl>
                                        <p:attrNameLst>
                                          <p:attrName>style.visibility</p:attrName>
                                        </p:attrNameLst>
                                      </p:cBhvr>
                                      <p:to>
                                        <p:strVal val="visible"/>
                                      </p:to>
                                    </p:set>
                                    <p:animEffect transition="in" filter="fade">
                                      <p:cBhvr>
                                        <p:cTn id="23" dur="1000"/>
                                        <p:tgtEl>
                                          <p:spTgt spid="58380"/>
                                        </p:tgtEl>
                                      </p:cBhvr>
                                    </p:animEffect>
                                  </p:childTnLst>
                                </p:cTn>
                              </p:par>
                              <p:par>
                                <p:cTn id="24" presetID="10" presetClass="entr" presetSubtype="0" fill="hold" nodeType="withEffect">
                                  <p:stCondLst>
                                    <p:cond delay="0"/>
                                  </p:stCondLst>
                                  <p:childTnLst>
                                    <p:set>
                                      <p:cBhvr>
                                        <p:cTn id="25" dur="1" fill="hold">
                                          <p:stCondLst>
                                            <p:cond delay="0"/>
                                          </p:stCondLst>
                                        </p:cTn>
                                        <p:tgtEl>
                                          <p:spTgt spid="58392"/>
                                        </p:tgtEl>
                                        <p:attrNameLst>
                                          <p:attrName>style.visibility</p:attrName>
                                        </p:attrNameLst>
                                      </p:cBhvr>
                                      <p:to>
                                        <p:strVal val="visible"/>
                                      </p:to>
                                    </p:set>
                                    <p:animEffect transition="in" filter="fade">
                                      <p:cBhvr>
                                        <p:cTn id="26" dur="1000"/>
                                        <p:tgtEl>
                                          <p:spTgt spid="58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P spid="58377" grpId="0"/>
      <p:bldP spid="5838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5091113" cy="18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3" descr="pop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a:xfrm>
            <a:off x="5486400" y="76200"/>
            <a:ext cx="2728913" cy="2510589"/>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9"/>
          <p:cNvSpPr txBox="1">
            <a:spLocks noChangeArrowheads="1"/>
          </p:cNvSpPr>
          <p:nvPr/>
        </p:nvSpPr>
        <p:spPr bwMode="auto">
          <a:xfrm>
            <a:off x="5791200" y="2574760"/>
            <a:ext cx="23663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3600" dirty="0">
                <a:latin typeface="Tahoma" pitchFamily="34" charset="0"/>
              </a:rPr>
              <a:t>Iron hand</a:t>
            </a:r>
          </a:p>
        </p:txBody>
      </p:sp>
      <p:pic>
        <p:nvPicPr>
          <p:cNvPr id="7"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1902" y="3200400"/>
            <a:ext cx="4455928" cy="3581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1447800"/>
            <a:ext cx="4101916" cy="584775"/>
          </a:xfrm>
          <a:prstGeom prst="rect">
            <a:avLst/>
          </a:prstGeom>
          <a:noFill/>
        </p:spPr>
        <p:txBody>
          <a:bodyPr wrap="square" rtlCol="0">
            <a:spAutoFit/>
          </a:bodyPr>
          <a:lstStyle/>
          <a:p>
            <a:r>
              <a:rPr lang="en-US" sz="3200" dirty="0" smtClean="0">
                <a:latin typeface="Tahoma" panose="020B0604030504040204" pitchFamily="34" charset="0"/>
                <a:ea typeface="Tahoma" panose="020B0604030504040204" pitchFamily="34" charset="0"/>
                <a:cs typeface="Tahoma" panose="020B0604030504040204" pitchFamily="34" charset="0"/>
              </a:rPr>
              <a:t>No democracy </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457200" y="2171700"/>
            <a:ext cx="3962400" cy="584775"/>
          </a:xfrm>
          <a:prstGeom prst="rect">
            <a:avLst/>
          </a:prstGeom>
          <a:noFill/>
        </p:spPr>
        <p:txBody>
          <a:bodyPr wrap="square" rtlCol="0">
            <a:spAutoFit/>
          </a:bodyPr>
          <a:lstStyle/>
          <a:p>
            <a:r>
              <a:rPr lang="en-US" sz="3200" dirty="0" smtClean="0">
                <a:latin typeface="Tahoma" panose="020B0604030504040204" pitchFamily="34" charset="0"/>
                <a:ea typeface="Tahoma" panose="020B0604030504040204" pitchFamily="34" charset="0"/>
                <a:cs typeface="Tahoma" panose="020B0604030504040204" pitchFamily="34" charset="0"/>
              </a:rPr>
              <a:t>No middle class</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457200" y="2895600"/>
            <a:ext cx="3810000" cy="584775"/>
          </a:xfrm>
          <a:prstGeom prst="rect">
            <a:avLst/>
          </a:prstGeom>
          <a:noFill/>
        </p:spPr>
        <p:txBody>
          <a:bodyPr wrap="square" rtlCol="0">
            <a:spAutoFit/>
          </a:bodyPr>
          <a:lstStyle/>
          <a:p>
            <a:r>
              <a:rPr lang="en-US" sz="3200" dirty="0" smtClean="0">
                <a:latin typeface="Tahoma" panose="020B0604030504040204" pitchFamily="34" charset="0"/>
                <a:ea typeface="Tahoma" panose="020B0604030504040204" pitchFamily="34" charset="0"/>
                <a:cs typeface="Tahoma" panose="020B0604030504040204" pitchFamily="34" charset="0"/>
              </a:rPr>
              <a:t>Huge class of poor</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1028"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59556" y="3733800"/>
            <a:ext cx="3931444" cy="271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56574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500"/>
                            </p:stCondLst>
                            <p:childTnLst>
                              <p:par>
                                <p:cTn id="9" presetID="10" presetClass="entr" presetSubtype="0"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childTnLst>
                          </p:cTn>
                        </p:par>
                        <p:par>
                          <p:cTn id="17" fill="hold">
                            <p:stCondLst>
                              <p:cond delay="2000"/>
                            </p:stCondLst>
                            <p:childTnLst>
                              <p:par>
                                <p:cTn id="18" presetID="10" presetClass="entr" presetSubtype="0" fill="hold" grpId="0" nodeType="after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childTnLst>
                          </p:cTn>
                        </p:par>
                        <p:par>
                          <p:cTn id="21" fill="hold">
                            <p:stCondLst>
                              <p:cond delay="4500"/>
                            </p:stCondLst>
                            <p:childTnLst>
                              <p:par>
                                <p:cTn id="22" presetID="10" presetClass="entr" presetSubtype="0" fill="hold" nodeType="afterEffect">
                                  <p:stCondLst>
                                    <p:cond delay="5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7"/>
                                        </p:tgtEl>
                                        <p:attrNameLst>
                                          <p:attrName>style.visibility</p:attrName>
                                        </p:attrNameLst>
                                      </p:cBhvr>
                                      <p:to>
                                        <p:strVal val="visible"/>
                                      </p:to>
                                    </p:set>
                                    <p:animEffect transition="in" filter="fade">
                                      <p:cBhvr>
                                        <p:cTn id="29"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4" descr="Durham Cathedral (photograp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1678" y="152400"/>
            <a:ext cx="4286251"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7"/>
          <p:cNvSpPr txBox="1">
            <a:spLocks noChangeArrowheads="1"/>
          </p:cNvSpPr>
          <p:nvPr/>
        </p:nvSpPr>
        <p:spPr bwMode="auto">
          <a:xfrm>
            <a:off x="381000" y="228600"/>
            <a:ext cx="4421187" cy="235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lnSpc>
                <a:spcPct val="115000"/>
              </a:lnSpc>
              <a:spcBef>
                <a:spcPct val="50000"/>
              </a:spcBef>
            </a:pPr>
            <a:r>
              <a:rPr lang="en-US" altLang="en-US" sz="3200" dirty="0">
                <a:latin typeface="Tahoma" panose="020B0604030504040204" pitchFamily="34" charset="0"/>
                <a:ea typeface="Tahoma" panose="020B0604030504040204" pitchFamily="34" charset="0"/>
                <a:cs typeface="Tahoma" panose="020B0604030504040204" pitchFamily="34" charset="0"/>
              </a:rPr>
              <a:t>This must be from God. It is so wondrous. Surely this must be God’s throne.</a:t>
            </a:r>
          </a:p>
        </p:txBody>
      </p:sp>
      <p:pic>
        <p:nvPicPr>
          <p:cNvPr id="65552" name="Picture 16" descr="Interior of Rheims Cathedral, Franc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217" y="2621280"/>
            <a:ext cx="3551583" cy="408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2"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971800"/>
            <a:ext cx="2752725"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7"/>
          <p:cNvGrpSpPr>
            <a:grpSpLocks/>
          </p:cNvGrpSpPr>
          <p:nvPr/>
        </p:nvGrpSpPr>
        <p:grpSpPr bwMode="auto">
          <a:xfrm>
            <a:off x="-392" y="-14288"/>
            <a:ext cx="9144000" cy="6886576"/>
            <a:chOff x="569" y="530"/>
            <a:chExt cx="5760" cy="4338"/>
          </a:xfrm>
        </p:grpSpPr>
        <p:pic>
          <p:nvPicPr>
            <p:cNvPr id="29703" name="Picture 24" descr="hell-11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 y="530"/>
              <a:ext cx="5760" cy="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 Box 25"/>
            <p:cNvSpPr txBox="1">
              <a:spLocks noChangeArrowheads="1"/>
            </p:cNvSpPr>
            <p:nvPr/>
          </p:nvSpPr>
          <p:spPr bwMode="auto">
            <a:xfrm>
              <a:off x="1577" y="752"/>
              <a:ext cx="3602" cy="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altLang="en-US" sz="4400" b="1" dirty="0">
                  <a:latin typeface="Tahoma" pitchFamily="34" charset="0"/>
                </a:rPr>
                <a:t>If you didn’t give enough money, you would burn in </a:t>
              </a:r>
              <a:r>
                <a:rPr lang="en-US" altLang="en-US" sz="4400" b="1" dirty="0" smtClean="0">
                  <a:latin typeface="Tahoma" pitchFamily="34" charset="0"/>
                </a:rPr>
                <a:t>hell,       FOREVER</a:t>
              </a:r>
              <a:r>
                <a:rPr lang="en-US" altLang="en-US" sz="4400" b="1" dirty="0">
                  <a:latin typeface="Tahoma" pitchFamily="34" charset="0"/>
                </a:rPr>
                <a:t>!</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9699"/>
                                        </p:tgtEl>
                                        <p:attrNameLst>
                                          <p:attrName>style.visibility</p:attrName>
                                        </p:attrNameLst>
                                      </p:cBhvr>
                                      <p:to>
                                        <p:strVal val="visible"/>
                                      </p:to>
                                    </p:set>
                                    <p:animEffect transition="in" filter="fade">
                                      <p:cBhvr>
                                        <p:cTn id="7" dur="2000"/>
                                        <p:tgtEl>
                                          <p:spTgt spid="296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552"/>
                                        </p:tgtEl>
                                        <p:attrNameLst>
                                          <p:attrName>style.visibility</p:attrName>
                                        </p:attrNameLst>
                                      </p:cBhvr>
                                      <p:to>
                                        <p:strVal val="visible"/>
                                      </p:to>
                                    </p:set>
                                    <p:animEffect transition="in" filter="fade">
                                      <p:cBhvr>
                                        <p:cTn id="12" dur="1000"/>
                                        <p:tgtEl>
                                          <p:spTgt spid="655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5562"/>
                                        </p:tgtEl>
                                        <p:attrNameLst>
                                          <p:attrName>style.visibility</p:attrName>
                                        </p:attrNameLst>
                                      </p:cBhvr>
                                      <p:to>
                                        <p:strVal val="visible"/>
                                      </p:to>
                                    </p:set>
                                    <p:animEffect transition="in" filter="fade">
                                      <p:cBhvr>
                                        <p:cTn id="17" dur="1000"/>
                                        <p:tgtEl>
                                          <p:spTgt spid="6556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0" descr="salzburg_cathedral_inside"/>
          <p:cNvPicPr>
            <a:picLocks noChangeAspect="1" noChangeArrowheads="1"/>
          </p:cNvPicPr>
          <p:nvPr/>
        </p:nvPicPr>
        <p:blipFill>
          <a:blip r:embed="rId3" cstate="print">
            <a:lum bright="12000" contrast="12000"/>
            <a:extLst>
              <a:ext uri="{28A0092B-C50C-407E-A947-70E740481C1C}">
                <a14:useLocalDpi xmlns:a14="http://schemas.microsoft.com/office/drawing/2010/main" val="0"/>
              </a:ext>
            </a:extLst>
          </a:blip>
          <a:srcRect/>
          <a:stretch>
            <a:fillRect/>
          </a:stretch>
        </p:blipFill>
        <p:spPr bwMode="auto">
          <a:xfrm>
            <a:off x="304800" y="3581400"/>
            <a:ext cx="253206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24" descr="The Cathedral of Christ the Savior, Moscow, Russi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81000" y="304800"/>
            <a:ext cx="2895600" cy="31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26" descr="Pier of St. Veronica, St. Peter's Basilic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5338" y="3351219"/>
            <a:ext cx="2473325" cy="320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28" descr="Stained glass window on Immaculate Conception Church in Stayton Oregon"/>
          <p:cNvPicPr>
            <a:picLocks noChangeAspect="1" noChangeArrowheads="1"/>
          </p:cNvPicPr>
          <p:nvPr/>
        </p:nvPicPr>
        <p:blipFill rotWithShape="1">
          <a:blip r:embed="rId6" cstate="print">
            <a:lum bright="12000" contrast="12000"/>
            <a:extLst>
              <a:ext uri="{28A0092B-C50C-407E-A947-70E740481C1C}">
                <a14:useLocalDpi xmlns:a14="http://schemas.microsoft.com/office/drawing/2010/main" val="0"/>
              </a:ext>
            </a:extLst>
          </a:blip>
          <a:srcRect/>
          <a:stretch/>
        </p:blipFill>
        <p:spPr bwMode="auto">
          <a:xfrm>
            <a:off x="6248400" y="3437021"/>
            <a:ext cx="2438400" cy="3116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32" descr="choirs_combined"/>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flipH="1">
            <a:off x="3733800" y="304800"/>
            <a:ext cx="4953000" cy="2823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39" name="Text Box 31"/>
          <p:cNvSpPr txBox="1">
            <a:spLocks noChangeArrowheads="1"/>
          </p:cNvSpPr>
          <p:nvPr/>
        </p:nvSpPr>
        <p:spPr bwMode="auto">
          <a:xfrm>
            <a:off x="2362200" y="2667000"/>
            <a:ext cx="4343400" cy="762000"/>
          </a:xfrm>
          <a:prstGeom prst="rect">
            <a:avLst/>
          </a:prstGeom>
          <a:noFill/>
          <a:ln w="9525">
            <a:noFill/>
            <a:miter lim="800000"/>
            <a:headEnd/>
            <a:tailEnd/>
          </a:ln>
          <a:effectLst/>
        </p:spPr>
        <p:txBody>
          <a:bodyPr>
            <a:spAutoFit/>
          </a:bodyPr>
          <a:lstStyle/>
          <a:p>
            <a:pPr>
              <a:spcBef>
                <a:spcPct val="50000"/>
              </a:spcBef>
              <a:defRPr/>
            </a:pPr>
            <a:r>
              <a:rPr lang="en-US" sz="4400" b="1" dirty="0">
                <a:ln w="18000">
                  <a:solidFill>
                    <a:sysClr val="windowText" lastClr="000000"/>
                  </a:solidFill>
                  <a:prstDash val="solid"/>
                  <a:miter lim="800000"/>
                </a:ln>
                <a:solidFill>
                  <a:srgbClr val="F8F8F8"/>
                </a:solidFill>
                <a:effectLst>
                  <a:glow rad="228600">
                    <a:srgbClr val="000000"/>
                  </a:glow>
                  <a:outerShdw blurRad="25500" dist="23000" dir="7020000" algn="tl">
                    <a:srgbClr val="000000">
                      <a:alpha val="50000"/>
                    </a:srgbClr>
                  </a:outerShdw>
                </a:effectLst>
                <a:latin typeface="Tahoma" pitchFamily="34" charset="0"/>
              </a:rPr>
              <a:t>Marketing 101</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fade">
                                      <p:cBhvr>
                                        <p:cTn id="7" dur="2000"/>
                                        <p:tgtEl>
                                          <p:spTgt spid="3072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0724"/>
                                        </p:tgtEl>
                                        <p:attrNameLst>
                                          <p:attrName>style.visibility</p:attrName>
                                        </p:attrNameLst>
                                      </p:cBhvr>
                                      <p:to>
                                        <p:strVal val="visible"/>
                                      </p:to>
                                    </p:set>
                                    <p:animEffect transition="in" filter="fade">
                                      <p:cBhvr>
                                        <p:cTn id="11" dur="2000"/>
                                        <p:tgtEl>
                                          <p:spTgt spid="30724"/>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0725"/>
                                        </p:tgtEl>
                                        <p:attrNameLst>
                                          <p:attrName>style.visibility</p:attrName>
                                        </p:attrNameLst>
                                      </p:cBhvr>
                                      <p:to>
                                        <p:strVal val="visible"/>
                                      </p:to>
                                    </p:set>
                                    <p:animEffect transition="in" filter="fade">
                                      <p:cBhvr>
                                        <p:cTn id="15" dur="2000"/>
                                        <p:tgtEl>
                                          <p:spTgt spid="30725"/>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30727"/>
                                        </p:tgtEl>
                                        <p:attrNameLst>
                                          <p:attrName>style.visibility</p:attrName>
                                        </p:attrNameLst>
                                      </p:cBhvr>
                                      <p:to>
                                        <p:strVal val="visible"/>
                                      </p:to>
                                    </p:set>
                                    <p:animEffect transition="in" filter="fade">
                                      <p:cBhvr>
                                        <p:cTn id="19" dur="2000"/>
                                        <p:tgtEl>
                                          <p:spTgt spid="307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8639"/>
                                        </p:tgtEl>
                                        <p:attrNameLst>
                                          <p:attrName>style.visibility</p:attrName>
                                        </p:attrNameLst>
                                      </p:cBhvr>
                                      <p:to>
                                        <p:strVal val="visible"/>
                                      </p:to>
                                    </p:set>
                                    <p:animEffect transition="in" filter="fade">
                                      <p:cBhvr>
                                        <p:cTn id="24" dur="1000"/>
                                        <p:tgtEl>
                                          <p:spTgt spid="68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3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220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46" name="Text Box 4"/>
          <p:cNvSpPr txBox="1">
            <a:spLocks noChangeArrowheads="1"/>
          </p:cNvSpPr>
          <p:nvPr/>
        </p:nvSpPr>
        <p:spPr bwMode="auto">
          <a:xfrm>
            <a:off x="1370807" y="1830050"/>
            <a:ext cx="640238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altLang="en-US" sz="4400" b="1" dirty="0">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They did not question </a:t>
            </a:r>
            <a:r>
              <a:rPr lang="en-US" altLang="en-US" sz="4400" b="1" dirty="0" smtClean="0">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
            </a:r>
            <a:br>
              <a:rPr lang="en-US" altLang="en-US" sz="4400" b="1" dirty="0" smtClean="0">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br>
            <a:r>
              <a:rPr lang="en-US" altLang="en-US" sz="4400" b="1" dirty="0" smtClean="0">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these </a:t>
            </a:r>
            <a:r>
              <a:rPr lang="en-US" altLang="en-US" sz="4400" b="1" dirty="0">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things</a:t>
            </a:r>
          </a:p>
        </p:txBody>
      </p:sp>
      <p:sp>
        <p:nvSpPr>
          <p:cNvPr id="196613" name="Text Box 5"/>
          <p:cNvSpPr txBox="1">
            <a:spLocks noChangeArrowheads="1"/>
          </p:cNvSpPr>
          <p:nvPr/>
        </p:nvSpPr>
        <p:spPr bwMode="auto">
          <a:xfrm>
            <a:off x="2094707" y="3886200"/>
            <a:ext cx="495458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4400" b="1" dirty="0">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T</a:t>
            </a:r>
            <a:r>
              <a:rPr lang="en-US" altLang="en-US" sz="4400" b="1" dirty="0" smtClean="0">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hey </a:t>
            </a:r>
            <a:r>
              <a:rPr lang="en-US" altLang="en-US" sz="4400" b="1" dirty="0">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didn’t dare!</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1746"/>
                                        </p:tgtEl>
                                        <p:attrNameLst>
                                          <p:attrName>style.visibility</p:attrName>
                                        </p:attrNameLst>
                                      </p:cBhvr>
                                      <p:to>
                                        <p:strVal val="visible"/>
                                      </p:to>
                                    </p:set>
                                    <p:animEffect transition="in" filter="fade">
                                      <p:cBhvr>
                                        <p:cTn id="7" dur="2000"/>
                                        <p:tgtEl>
                                          <p:spTgt spid="317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6613"/>
                                        </p:tgtEl>
                                        <p:attrNameLst>
                                          <p:attrName>style.visibility</p:attrName>
                                        </p:attrNameLst>
                                      </p:cBhvr>
                                      <p:to>
                                        <p:strVal val="visible"/>
                                      </p:to>
                                    </p:set>
                                    <p:animEffect transition="in" filter="fade">
                                      <p:cBhvr>
                                        <p:cTn id="12" dur="2000"/>
                                        <p:tgtEl>
                                          <p:spTgt spid="196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P spid="1966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Sunset over Lake Superior"/>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6858000" y="457200"/>
            <a:ext cx="2286000" cy="3429000"/>
          </a:xfrm>
          <a:noFill/>
          <a:extLst>
            <a:ext uri="{909E8E84-426E-40DD-AFC4-6F175D3DCCD1}">
              <a14:hiddenFill xmlns:a14="http://schemas.microsoft.com/office/drawing/2010/main">
                <a:solidFill>
                  <a:srgbClr val="FFFFFF"/>
                </a:solidFill>
              </a14:hiddenFill>
            </a:ext>
          </a:extLst>
        </p:spPr>
      </p:pic>
      <p:sp>
        <p:nvSpPr>
          <p:cNvPr id="5123" name="Text Box 8"/>
          <p:cNvSpPr txBox="1">
            <a:spLocks noChangeArrowheads="1"/>
          </p:cNvSpPr>
          <p:nvPr/>
        </p:nvSpPr>
        <p:spPr bwMode="auto">
          <a:xfrm>
            <a:off x="0" y="4343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endParaRPr lang="en-US" altLang="en-US">
              <a:latin typeface="Arial" charset="0"/>
            </a:endParaRPr>
          </a:p>
        </p:txBody>
      </p:sp>
      <p:sp>
        <p:nvSpPr>
          <p:cNvPr id="5124" name="Text Box 9"/>
          <p:cNvSpPr txBox="1">
            <a:spLocks noChangeArrowheads="1"/>
          </p:cNvSpPr>
          <p:nvPr/>
        </p:nvSpPr>
        <p:spPr bwMode="auto">
          <a:xfrm>
            <a:off x="455613" y="1320800"/>
            <a:ext cx="8688387"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lnSpc>
                <a:spcPct val="115000"/>
              </a:lnSpc>
            </a:pPr>
            <a:r>
              <a:rPr lang="en-US" altLang="en-US" sz="3600">
                <a:latin typeface="Tahoma" pitchFamily="34" charset="0"/>
              </a:rPr>
              <a:t>And be not conformed to this </a:t>
            </a:r>
            <a:br>
              <a:rPr lang="en-US" altLang="en-US" sz="3600">
                <a:latin typeface="Tahoma" pitchFamily="34" charset="0"/>
              </a:rPr>
            </a:br>
            <a:r>
              <a:rPr lang="en-US" altLang="en-US" sz="3600">
                <a:latin typeface="Tahoma" pitchFamily="34" charset="0"/>
              </a:rPr>
              <a:t>world: But be ye transformed </a:t>
            </a:r>
            <a:r>
              <a:rPr lang="en-US" altLang="en-US" sz="3600" u="sng">
                <a:latin typeface="Tahoma" pitchFamily="34" charset="0"/>
              </a:rPr>
              <a:t/>
            </a:r>
            <a:br>
              <a:rPr lang="en-US" altLang="en-US" sz="3600" u="sng">
                <a:latin typeface="Tahoma" pitchFamily="34" charset="0"/>
              </a:rPr>
            </a:br>
            <a:r>
              <a:rPr lang="en-US" altLang="en-US" sz="3600">
                <a:latin typeface="Tahoma" pitchFamily="34" charset="0"/>
              </a:rPr>
              <a:t>by the renewing of your mind, </a:t>
            </a:r>
            <a:br>
              <a:rPr lang="en-US" altLang="en-US" sz="3600">
                <a:latin typeface="Tahoma" pitchFamily="34" charset="0"/>
              </a:rPr>
            </a:br>
            <a:r>
              <a:rPr lang="en-US" altLang="en-US" sz="3600">
                <a:latin typeface="Tahoma" pitchFamily="34" charset="0"/>
              </a:rPr>
              <a:t>that ye may prove what is that </a:t>
            </a:r>
            <a:br>
              <a:rPr lang="en-US" altLang="en-US" sz="3600">
                <a:latin typeface="Tahoma" pitchFamily="34" charset="0"/>
              </a:rPr>
            </a:br>
            <a:r>
              <a:rPr lang="en-US" altLang="en-US" sz="3600">
                <a:latin typeface="Tahoma" pitchFamily="34" charset="0"/>
              </a:rPr>
              <a:t>good, acceptable, and perfect will of God.</a:t>
            </a:r>
          </a:p>
        </p:txBody>
      </p:sp>
      <p:sp>
        <p:nvSpPr>
          <p:cNvPr id="5130" name="Text Box 10"/>
          <p:cNvSpPr txBox="1">
            <a:spLocks noChangeArrowheads="1"/>
          </p:cNvSpPr>
          <p:nvPr/>
        </p:nvSpPr>
        <p:spPr bwMode="auto">
          <a:xfrm>
            <a:off x="455613" y="4953000"/>
            <a:ext cx="6707187"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lnSpc>
                <a:spcPct val="115000"/>
              </a:lnSpc>
            </a:pPr>
            <a:r>
              <a:rPr lang="en-US" altLang="en-US" sz="3600" b="1">
                <a:latin typeface="Arial" charset="0"/>
              </a:rPr>
              <a:t>Transformed:   </a:t>
            </a:r>
            <a:r>
              <a:rPr lang="en-US" altLang="en-US" sz="3600">
                <a:latin typeface="Arial" charset="0"/>
              </a:rPr>
              <a:t>Strong’s 3339</a:t>
            </a:r>
          </a:p>
          <a:p>
            <a:pPr eaLnBrk="1" hangingPunct="1">
              <a:lnSpc>
                <a:spcPct val="115000"/>
              </a:lnSpc>
            </a:pPr>
            <a:r>
              <a:rPr lang="en-US" altLang="en-US" sz="3600">
                <a:latin typeface="Arial" charset="0"/>
              </a:rPr>
              <a:t>Transform or metamorphose.</a:t>
            </a:r>
          </a:p>
        </p:txBody>
      </p:sp>
      <p:sp>
        <p:nvSpPr>
          <p:cNvPr id="5126" name="Text Box 11"/>
          <p:cNvSpPr txBox="1">
            <a:spLocks noChangeArrowheads="1"/>
          </p:cNvSpPr>
          <p:nvPr/>
        </p:nvSpPr>
        <p:spPr bwMode="auto">
          <a:xfrm>
            <a:off x="455613" y="528638"/>
            <a:ext cx="3429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3600" b="1">
                <a:latin typeface="Tahoma" pitchFamily="34" charset="0"/>
              </a:rPr>
              <a:t>Romans 12:2</a:t>
            </a:r>
          </a:p>
        </p:txBody>
      </p:sp>
      <p:sp>
        <p:nvSpPr>
          <p:cNvPr id="5127" name="Line 12"/>
          <p:cNvSpPr>
            <a:spLocks noChangeShapeType="1"/>
          </p:cNvSpPr>
          <p:nvPr/>
        </p:nvSpPr>
        <p:spPr bwMode="auto">
          <a:xfrm>
            <a:off x="4038600" y="2590800"/>
            <a:ext cx="243840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3" name="Line 13"/>
          <p:cNvSpPr>
            <a:spLocks noChangeShapeType="1"/>
          </p:cNvSpPr>
          <p:nvPr/>
        </p:nvSpPr>
        <p:spPr bwMode="auto">
          <a:xfrm>
            <a:off x="533400" y="6248400"/>
            <a:ext cx="213360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33"/>
                                        </p:tgtEl>
                                        <p:attrNameLst>
                                          <p:attrName>style.visibility</p:attrName>
                                        </p:attrNameLst>
                                      </p:cBhvr>
                                      <p:to>
                                        <p:strVal val="visible"/>
                                      </p:to>
                                    </p:set>
                                    <p:animEffect transition="in" filter="fade">
                                      <p:cBhvr>
                                        <p:cTn id="7" dur="1000"/>
                                        <p:tgtEl>
                                          <p:spTgt spid="51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30"/>
                                        </p:tgtEl>
                                        <p:attrNameLst>
                                          <p:attrName>style.visibility</p:attrName>
                                        </p:attrNameLst>
                                      </p:cBhvr>
                                      <p:to>
                                        <p:strVal val="visible"/>
                                      </p:to>
                                    </p:set>
                                    <p:animEffect transition="in" filter="fade">
                                      <p:cBhvr>
                                        <p:cTn id="10" dur="1000"/>
                                        <p:tgtEl>
                                          <p:spTgt spid="5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 grpId="0"/>
      <p:bldP spid="513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rrowheads="1"/>
          </p:cNvSpPr>
          <p:nvPr>
            <p:ph type="title"/>
          </p:nvPr>
        </p:nvSpPr>
        <p:spPr>
          <a:xfrm>
            <a:off x="455613" y="228600"/>
            <a:ext cx="3048000" cy="685800"/>
          </a:xfrm>
        </p:spPr>
        <p:txBody>
          <a:bodyPr/>
          <a:lstStyle/>
          <a:p>
            <a:pPr algn="l" eaLnBrk="1" hangingPunct="1">
              <a:defRPr/>
            </a:pPr>
            <a:r>
              <a:rPr lang="en-US" dirty="0" smtClean="0">
                <a:solidFill>
                  <a:schemeClr val="tx1"/>
                </a:solidFill>
                <a:latin typeface="Tahoma" pitchFamily="34" charset="0"/>
              </a:rPr>
              <a:t>Cathedral </a:t>
            </a:r>
          </a:p>
        </p:txBody>
      </p:sp>
      <p:pic>
        <p:nvPicPr>
          <p:cNvPr id="32771" name="Picture 4" descr="chesmen cathedral"/>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6246813" y="228600"/>
            <a:ext cx="2668587" cy="2971800"/>
          </a:xfrm>
          <a:noFill/>
          <a:extLst>
            <a:ext uri="{909E8E84-426E-40DD-AFC4-6F175D3DCCD1}">
              <a14:hiddenFill xmlns:a14="http://schemas.microsoft.com/office/drawing/2010/main">
                <a:solidFill>
                  <a:srgbClr val="FFFFFF"/>
                </a:solidFill>
              </a14:hiddenFill>
            </a:ext>
          </a:extLst>
        </p:spPr>
      </p:pic>
      <p:sp>
        <p:nvSpPr>
          <p:cNvPr id="32772" name="Text Box 6"/>
          <p:cNvSpPr txBox="1">
            <a:spLocks noChangeArrowheads="1"/>
          </p:cNvSpPr>
          <p:nvPr/>
        </p:nvSpPr>
        <p:spPr bwMode="auto">
          <a:xfrm>
            <a:off x="455613" y="1068387"/>
            <a:ext cx="6096000" cy="122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lnSpc>
                <a:spcPct val="115000"/>
              </a:lnSpc>
              <a:spcBef>
                <a:spcPct val="50000"/>
              </a:spcBef>
            </a:pPr>
            <a:r>
              <a:rPr lang="en-US" altLang="en-US" sz="3200" dirty="0">
                <a:latin typeface="Tahoma" pitchFamily="34" charset="0"/>
              </a:rPr>
              <a:t>Latin word Cathedra. It means </a:t>
            </a:r>
            <a:r>
              <a:rPr lang="en-US" altLang="en-US" sz="3200" dirty="0" smtClean="0">
                <a:latin typeface="Tahoma" pitchFamily="34" charset="0"/>
              </a:rPr>
              <a:t> </a:t>
            </a:r>
            <a:r>
              <a:rPr lang="en-US" altLang="en-US" sz="3200" dirty="0">
                <a:latin typeface="Tahoma" pitchFamily="34" charset="0"/>
              </a:rPr>
              <a:t>throne.</a:t>
            </a:r>
          </a:p>
        </p:txBody>
      </p:sp>
      <p:sp>
        <p:nvSpPr>
          <p:cNvPr id="73735" name="Text Box 7"/>
          <p:cNvSpPr txBox="1">
            <a:spLocks noChangeArrowheads="1"/>
          </p:cNvSpPr>
          <p:nvPr/>
        </p:nvSpPr>
        <p:spPr bwMode="auto">
          <a:xfrm>
            <a:off x="2286000" y="1905000"/>
            <a:ext cx="3657600" cy="707886"/>
          </a:xfrm>
          <a:prstGeom prst="rect">
            <a:avLst/>
          </a:prstGeom>
          <a:noFill/>
          <a:ln>
            <a:noFill/>
          </a:ln>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n-US" altLang="en-US" sz="4000" dirty="0">
                <a:solidFill>
                  <a:srgbClr val="FFFF00"/>
                </a:solidFill>
                <a:latin typeface="Tahoma" pitchFamily="34" charset="0"/>
              </a:rPr>
              <a:t>Whose throne? </a:t>
            </a:r>
          </a:p>
        </p:txBody>
      </p:sp>
      <p:sp>
        <p:nvSpPr>
          <p:cNvPr id="73736" name="Text Box 8"/>
          <p:cNvSpPr txBox="1">
            <a:spLocks noChangeArrowheads="1"/>
          </p:cNvSpPr>
          <p:nvPr/>
        </p:nvSpPr>
        <p:spPr bwMode="auto">
          <a:xfrm>
            <a:off x="455613" y="2743200"/>
            <a:ext cx="57912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n-US" altLang="en-US" sz="3200" dirty="0">
                <a:latin typeface="Tahoma" pitchFamily="34" charset="0"/>
              </a:rPr>
              <a:t>Cathedral – The principle church of a bishop’s dioceses, containing the bishop’s throne. </a:t>
            </a:r>
          </a:p>
        </p:txBody>
      </p:sp>
      <p:sp>
        <p:nvSpPr>
          <p:cNvPr id="73737" name="Text Box 9"/>
          <p:cNvSpPr txBox="1">
            <a:spLocks noChangeArrowheads="1"/>
          </p:cNvSpPr>
          <p:nvPr/>
        </p:nvSpPr>
        <p:spPr bwMode="auto">
          <a:xfrm>
            <a:off x="455613" y="4572000"/>
            <a:ext cx="5486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n-US" altLang="en-US" sz="3200" dirty="0">
                <a:latin typeface="Tahoma" pitchFamily="34" charset="0"/>
              </a:rPr>
              <a:t>Cathedra – A bishop’s official chair or throne.</a:t>
            </a:r>
          </a:p>
        </p:txBody>
      </p:sp>
      <p:pic>
        <p:nvPicPr>
          <p:cNvPr id="73742" name="Picture 1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324600" y="3352800"/>
            <a:ext cx="2670048" cy="3425096"/>
          </a:xfrm>
          <a:noFill/>
          <a:extLst>
            <a:ext uri="{909E8E84-426E-40DD-AFC4-6F175D3DCCD1}">
              <a14:hiddenFill xmlns:a14="http://schemas.microsoft.com/office/drawing/2010/main">
                <a:solidFill>
                  <a:srgbClr val="FFFFFF"/>
                </a:solidFill>
              </a14:hiddenFill>
            </a:ext>
          </a:extLst>
        </p:spPr>
      </p:pic>
      <p:sp>
        <p:nvSpPr>
          <p:cNvPr id="73744" name="Line 16"/>
          <p:cNvSpPr>
            <a:spLocks noChangeShapeType="1"/>
          </p:cNvSpPr>
          <p:nvPr/>
        </p:nvSpPr>
        <p:spPr bwMode="auto">
          <a:xfrm>
            <a:off x="3200400" y="4267200"/>
            <a:ext cx="281940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735"/>
                                        </p:tgtEl>
                                        <p:attrNameLst>
                                          <p:attrName>style.visibility</p:attrName>
                                        </p:attrNameLst>
                                      </p:cBhvr>
                                      <p:to>
                                        <p:strVal val="visible"/>
                                      </p:to>
                                    </p:set>
                                    <p:animEffect transition="in" filter="fade">
                                      <p:cBhvr>
                                        <p:cTn id="7" dur="1000"/>
                                        <p:tgtEl>
                                          <p:spTgt spid="737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3736"/>
                                        </p:tgtEl>
                                        <p:attrNameLst>
                                          <p:attrName>style.visibility</p:attrName>
                                        </p:attrNameLst>
                                      </p:cBhvr>
                                      <p:to>
                                        <p:strVal val="visible"/>
                                      </p:to>
                                    </p:set>
                                    <p:animEffect transition="in" filter="fade">
                                      <p:cBhvr>
                                        <p:cTn id="12" dur="1000"/>
                                        <p:tgtEl>
                                          <p:spTgt spid="73736"/>
                                        </p:tgtEl>
                                      </p:cBhvr>
                                    </p:animEffect>
                                  </p:childTnLst>
                                </p:cTn>
                              </p:par>
                              <p:par>
                                <p:cTn id="13" presetID="10" presetClass="entr" presetSubtype="0" fill="hold" nodeType="withEffect">
                                  <p:stCondLst>
                                    <p:cond delay="0"/>
                                  </p:stCondLst>
                                  <p:childTnLst>
                                    <p:set>
                                      <p:cBhvr>
                                        <p:cTn id="14" dur="1" fill="hold">
                                          <p:stCondLst>
                                            <p:cond delay="0"/>
                                          </p:stCondLst>
                                        </p:cTn>
                                        <p:tgtEl>
                                          <p:spTgt spid="73742"/>
                                        </p:tgtEl>
                                        <p:attrNameLst>
                                          <p:attrName>style.visibility</p:attrName>
                                        </p:attrNameLst>
                                      </p:cBhvr>
                                      <p:to>
                                        <p:strVal val="visible"/>
                                      </p:to>
                                    </p:set>
                                    <p:animEffect transition="in" filter="fade">
                                      <p:cBhvr>
                                        <p:cTn id="15" dur="1000"/>
                                        <p:tgtEl>
                                          <p:spTgt spid="7374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3744"/>
                                        </p:tgtEl>
                                        <p:attrNameLst>
                                          <p:attrName>style.visibility</p:attrName>
                                        </p:attrNameLst>
                                      </p:cBhvr>
                                      <p:to>
                                        <p:strVal val="visible"/>
                                      </p:to>
                                    </p:set>
                                    <p:animEffect transition="in" filter="wipe(left)">
                                      <p:cBhvr>
                                        <p:cTn id="20" dur="1000"/>
                                        <p:tgtEl>
                                          <p:spTgt spid="7374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3737"/>
                                        </p:tgtEl>
                                        <p:attrNameLst>
                                          <p:attrName>style.visibility</p:attrName>
                                        </p:attrNameLst>
                                      </p:cBhvr>
                                      <p:to>
                                        <p:strVal val="visible"/>
                                      </p:to>
                                    </p:set>
                                    <p:animEffect transition="in" filter="fade">
                                      <p:cBhvr>
                                        <p:cTn id="25" dur="1000"/>
                                        <p:tgtEl>
                                          <p:spTgt spid="73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p:bldP spid="73736" grpId="0"/>
      <p:bldP spid="73737" grpId="0"/>
      <p:bldP spid="737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stars"/>
          <p:cNvPicPr>
            <a:picLocks noGrp="1" noChangeAspect="1" noChangeArrowheads="1"/>
          </p:cNvPicPr>
          <p:nvPr>
            <p:ph idx="4294967295"/>
          </p:nvPr>
        </p:nvPicPr>
        <p:blipFill>
          <a:blip r:embed="rId3">
            <a:lum bright="-18000"/>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sp>
        <p:nvSpPr>
          <p:cNvPr id="76807" name="Text Box 7"/>
          <p:cNvSpPr txBox="1">
            <a:spLocks noChangeArrowheads="1"/>
          </p:cNvSpPr>
          <p:nvPr/>
        </p:nvSpPr>
        <p:spPr bwMode="auto">
          <a:xfrm>
            <a:off x="455613" y="304800"/>
            <a:ext cx="8231187" cy="3251200"/>
          </a:xfrm>
          <a:prstGeom prst="rect">
            <a:avLst/>
          </a:prstGeom>
          <a:noFill/>
          <a:ln w="9525">
            <a:noFill/>
            <a:miter lim="800000"/>
            <a:headEnd/>
            <a:tailEnd/>
          </a:ln>
          <a:effectLst/>
        </p:spPr>
        <p:txBody>
          <a:bodyPr>
            <a:spAutoFit/>
          </a:bodyPr>
          <a:lstStyle/>
          <a:p>
            <a:pPr eaLnBrk="1" hangingPunct="1">
              <a:lnSpc>
                <a:spcPct val="115000"/>
              </a:lnSpc>
              <a:spcBef>
                <a:spcPct val="50000"/>
              </a:spcBef>
              <a:defRPr/>
            </a:pPr>
            <a:r>
              <a:rPr lang="en-US" sz="3600" dirty="0">
                <a:effectLst>
                  <a:outerShdw blurRad="38100" dist="38100" dir="2700000" algn="tl">
                    <a:srgbClr val="000000"/>
                  </a:outerShdw>
                </a:effectLst>
                <a:latin typeface="Tahoma" pitchFamily="34" charset="0"/>
              </a:rPr>
              <a:t>Isaiah 66: 1 – Thus saith the LORD, The heaven is my throne, and the earth is my footstool: where is the house that ye build unto me? And where is the place of my rest?</a:t>
            </a:r>
          </a:p>
        </p:txBody>
      </p:sp>
      <p:sp>
        <p:nvSpPr>
          <p:cNvPr id="76808" name="Text Box 8"/>
          <p:cNvSpPr txBox="1">
            <a:spLocks noChangeArrowheads="1"/>
          </p:cNvSpPr>
          <p:nvPr/>
        </p:nvSpPr>
        <p:spPr bwMode="auto">
          <a:xfrm>
            <a:off x="455613" y="3657600"/>
            <a:ext cx="7467600" cy="1739900"/>
          </a:xfrm>
          <a:prstGeom prst="rect">
            <a:avLst/>
          </a:prstGeom>
          <a:noFill/>
          <a:ln w="9525">
            <a:noFill/>
            <a:miter lim="800000"/>
            <a:headEnd/>
            <a:tailEnd/>
          </a:ln>
          <a:effectLst/>
        </p:spPr>
        <p:txBody>
          <a:bodyPr>
            <a:spAutoFit/>
          </a:bodyPr>
          <a:lstStyle/>
          <a:p>
            <a:pPr eaLnBrk="1" hangingPunct="1">
              <a:spcBef>
                <a:spcPct val="50000"/>
              </a:spcBef>
              <a:defRPr/>
            </a:pPr>
            <a:r>
              <a:rPr lang="en-US" sz="3600" dirty="0">
                <a:effectLst>
                  <a:outerShdw blurRad="38100" dist="38100" dir="2700000" algn="tl">
                    <a:srgbClr val="000000"/>
                  </a:outerShdw>
                </a:effectLst>
                <a:latin typeface="Tahoma" pitchFamily="34" charset="0"/>
              </a:rPr>
              <a:t>Revelation 2:10 – Be thou faithful unto death and I will give thee a crown of life.</a:t>
            </a:r>
          </a:p>
        </p:txBody>
      </p:sp>
      <p:sp>
        <p:nvSpPr>
          <p:cNvPr id="76809" name="Line 9"/>
          <p:cNvSpPr>
            <a:spLocks noChangeShapeType="1"/>
          </p:cNvSpPr>
          <p:nvPr/>
        </p:nvSpPr>
        <p:spPr bwMode="auto">
          <a:xfrm>
            <a:off x="1447800" y="1576136"/>
            <a:ext cx="419100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10" name="Line 10"/>
          <p:cNvSpPr>
            <a:spLocks noChangeShapeType="1"/>
          </p:cNvSpPr>
          <p:nvPr/>
        </p:nvSpPr>
        <p:spPr bwMode="auto">
          <a:xfrm>
            <a:off x="533400" y="4800600"/>
            <a:ext cx="220980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6809"/>
                                        </p:tgtEl>
                                        <p:attrNameLst>
                                          <p:attrName>style.visibility</p:attrName>
                                        </p:attrNameLst>
                                      </p:cBhvr>
                                      <p:to>
                                        <p:strVal val="visible"/>
                                      </p:to>
                                    </p:set>
                                    <p:animEffect transition="in" filter="wipe(left)">
                                      <p:cBhvr>
                                        <p:cTn id="7" dur="3000"/>
                                        <p:tgtEl>
                                          <p:spTgt spid="768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808"/>
                                        </p:tgtEl>
                                        <p:attrNameLst>
                                          <p:attrName>style.visibility</p:attrName>
                                        </p:attrNameLst>
                                      </p:cBhvr>
                                      <p:to>
                                        <p:strVal val="visible"/>
                                      </p:to>
                                    </p:set>
                                    <p:animEffect transition="in" filter="fade">
                                      <p:cBhvr>
                                        <p:cTn id="12" dur="1000"/>
                                        <p:tgtEl>
                                          <p:spTgt spid="76808"/>
                                        </p:tgtEl>
                                      </p:cBhvr>
                                    </p:animEffect>
                                  </p:childTnLst>
                                </p:cTn>
                              </p:par>
                            </p:childTnLst>
                          </p:cTn>
                        </p:par>
                        <p:par>
                          <p:cTn id="13" fill="hold">
                            <p:stCondLst>
                              <p:cond delay="1000"/>
                            </p:stCondLst>
                            <p:childTnLst>
                              <p:par>
                                <p:cTn id="14" presetID="22" presetClass="entr" presetSubtype="8" fill="hold" grpId="0" nodeType="afterEffect">
                                  <p:stCondLst>
                                    <p:cond delay="1000"/>
                                  </p:stCondLst>
                                  <p:childTnLst>
                                    <p:set>
                                      <p:cBhvr>
                                        <p:cTn id="15" dur="1" fill="hold">
                                          <p:stCondLst>
                                            <p:cond delay="0"/>
                                          </p:stCondLst>
                                        </p:cTn>
                                        <p:tgtEl>
                                          <p:spTgt spid="76810"/>
                                        </p:tgtEl>
                                        <p:attrNameLst>
                                          <p:attrName>style.visibility</p:attrName>
                                        </p:attrNameLst>
                                      </p:cBhvr>
                                      <p:to>
                                        <p:strVal val="visible"/>
                                      </p:to>
                                    </p:set>
                                    <p:animEffect transition="in" filter="wipe(left)">
                                      <p:cBhvr>
                                        <p:cTn id="16" dur="2000"/>
                                        <p:tgtEl>
                                          <p:spTgt spid="76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8" grpId="0"/>
      <p:bldP spid="76809" grpId="0" animBg="1"/>
      <p:bldP spid="768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7" descr="stained glass 3"/>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398463" y="304800"/>
            <a:ext cx="4021137" cy="2205038"/>
          </a:xfrm>
          <a:noFill/>
          <a:extLst>
            <a:ext uri="{909E8E84-426E-40DD-AFC4-6F175D3DCCD1}">
              <a14:hiddenFill xmlns:a14="http://schemas.microsoft.com/office/drawing/2010/main">
                <a:solidFill>
                  <a:srgbClr val="FFFFFF"/>
                </a:solidFill>
              </a14:hiddenFill>
            </a:ext>
          </a:extLst>
        </p:spPr>
      </p:pic>
      <p:pic>
        <p:nvPicPr>
          <p:cNvPr id="34819" name="Picture 13" descr="stained glass 4"/>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876800" y="914400"/>
            <a:ext cx="3844925" cy="5334000"/>
          </a:xfrm>
          <a:noFill/>
          <a:extLst>
            <a:ext uri="{909E8E84-426E-40DD-AFC4-6F175D3DCCD1}">
              <a14:hiddenFill xmlns:a14="http://schemas.microsoft.com/office/drawing/2010/main">
                <a:solidFill>
                  <a:srgbClr val="FFFFFF"/>
                </a:solidFill>
              </a14:hiddenFill>
            </a:ext>
          </a:extLst>
        </p:spPr>
      </p:pic>
      <p:pic>
        <p:nvPicPr>
          <p:cNvPr id="78866"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667000"/>
            <a:ext cx="396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8866"/>
                                        </p:tgtEl>
                                        <p:attrNameLst>
                                          <p:attrName>style.visibility</p:attrName>
                                        </p:attrNameLst>
                                      </p:cBhvr>
                                      <p:to>
                                        <p:strVal val="visible"/>
                                      </p:to>
                                    </p:set>
                                    <p:animEffect transition="in" filter="fade">
                                      <p:cBhvr>
                                        <p:cTn id="7" dur="1000"/>
                                        <p:tgtEl>
                                          <p:spTgt spid="78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stained glass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2503" y="533400"/>
            <a:ext cx="4069097" cy="5244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1" name="Text Box 5"/>
          <p:cNvSpPr txBox="1">
            <a:spLocks noChangeArrowheads="1"/>
          </p:cNvSpPr>
          <p:nvPr/>
        </p:nvSpPr>
        <p:spPr bwMode="auto">
          <a:xfrm>
            <a:off x="455613" y="1066800"/>
            <a:ext cx="4421187"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nSpc>
                <a:spcPts val="4200"/>
              </a:lnSpc>
              <a:spcBef>
                <a:spcPct val="50000"/>
              </a:spcBef>
            </a:pPr>
            <a:r>
              <a:rPr lang="en-US" altLang="en-US" sz="3200" dirty="0">
                <a:latin typeface="Tahoma" pitchFamily="34" charset="0"/>
              </a:rPr>
              <a:t>Thou shalt not make </a:t>
            </a:r>
            <a:br>
              <a:rPr lang="en-US" altLang="en-US" sz="3200" dirty="0">
                <a:latin typeface="Tahoma" pitchFamily="34" charset="0"/>
              </a:rPr>
            </a:br>
            <a:r>
              <a:rPr lang="en-US" altLang="en-US" sz="3200" dirty="0">
                <a:latin typeface="Tahoma" pitchFamily="34" charset="0"/>
              </a:rPr>
              <a:t>unto thee any graven </a:t>
            </a:r>
            <a:br>
              <a:rPr lang="en-US" altLang="en-US" sz="3200" dirty="0">
                <a:latin typeface="Tahoma" pitchFamily="34" charset="0"/>
              </a:rPr>
            </a:br>
            <a:r>
              <a:rPr lang="en-US" altLang="en-US" sz="3200" dirty="0">
                <a:latin typeface="Tahoma" pitchFamily="34" charset="0"/>
              </a:rPr>
              <a:t>image, or likeness of </a:t>
            </a:r>
            <a:br>
              <a:rPr lang="en-US" altLang="en-US" sz="3200" dirty="0">
                <a:latin typeface="Tahoma" pitchFamily="34" charset="0"/>
              </a:rPr>
            </a:br>
            <a:r>
              <a:rPr lang="en-US" altLang="en-US" sz="3200" dirty="0">
                <a:latin typeface="Tahoma" pitchFamily="34" charset="0"/>
              </a:rPr>
              <a:t>anything </a:t>
            </a:r>
            <a:r>
              <a:rPr lang="en-US" altLang="en-US" sz="3200" dirty="0" smtClean="0">
                <a:latin typeface="Tahoma" pitchFamily="34" charset="0"/>
              </a:rPr>
              <a:t>that </a:t>
            </a:r>
            <a:r>
              <a:rPr lang="en-US" altLang="en-US" sz="3200" dirty="0">
                <a:latin typeface="Tahoma" pitchFamily="34" charset="0"/>
              </a:rPr>
              <a:t>is in </a:t>
            </a:r>
            <a:br>
              <a:rPr lang="en-US" altLang="en-US" sz="3200" dirty="0">
                <a:latin typeface="Tahoma" pitchFamily="34" charset="0"/>
              </a:rPr>
            </a:br>
            <a:r>
              <a:rPr lang="en-US" altLang="en-US" sz="3200" dirty="0">
                <a:latin typeface="Tahoma" pitchFamily="34" charset="0"/>
              </a:rPr>
              <a:t>heaven above, or that </a:t>
            </a:r>
            <a:br>
              <a:rPr lang="en-US" altLang="en-US" sz="3200" dirty="0">
                <a:latin typeface="Tahoma" pitchFamily="34" charset="0"/>
              </a:rPr>
            </a:br>
            <a:r>
              <a:rPr lang="en-US" altLang="en-US" sz="3200" dirty="0">
                <a:latin typeface="Tahoma" pitchFamily="34" charset="0"/>
              </a:rPr>
              <a:t>is in the </a:t>
            </a:r>
            <a:r>
              <a:rPr lang="en-US" altLang="en-US" sz="3200" dirty="0" smtClean="0">
                <a:latin typeface="Tahoma" pitchFamily="34" charset="0"/>
              </a:rPr>
              <a:t>earth beneath</a:t>
            </a:r>
            <a:r>
              <a:rPr lang="en-US" altLang="en-US" sz="3200" dirty="0">
                <a:latin typeface="Tahoma" pitchFamily="34" charset="0"/>
              </a:rPr>
              <a:t>, </a:t>
            </a:r>
            <a:br>
              <a:rPr lang="en-US" altLang="en-US" sz="3200" dirty="0">
                <a:latin typeface="Tahoma" pitchFamily="34" charset="0"/>
              </a:rPr>
            </a:br>
            <a:r>
              <a:rPr lang="en-US" altLang="en-US" sz="3200" dirty="0">
                <a:latin typeface="Tahoma" pitchFamily="34" charset="0"/>
              </a:rPr>
              <a:t>or that  is in the water under the earth.</a:t>
            </a:r>
          </a:p>
        </p:txBody>
      </p:sp>
      <p:sp>
        <p:nvSpPr>
          <p:cNvPr id="198662" name="Line 6"/>
          <p:cNvSpPr>
            <a:spLocks noChangeShapeType="1"/>
          </p:cNvSpPr>
          <p:nvPr/>
        </p:nvSpPr>
        <p:spPr bwMode="auto">
          <a:xfrm>
            <a:off x="2514600" y="1600200"/>
            <a:ext cx="68580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45" name="Text Box 7"/>
          <p:cNvSpPr txBox="1">
            <a:spLocks noChangeArrowheads="1"/>
          </p:cNvSpPr>
          <p:nvPr/>
        </p:nvSpPr>
        <p:spPr bwMode="auto">
          <a:xfrm>
            <a:off x="455613" y="304800"/>
            <a:ext cx="3505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3600" b="1" dirty="0">
                <a:latin typeface="Tahoma" pitchFamily="34" charset="0"/>
              </a:rPr>
              <a:t>Exodus 20:4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8662"/>
                                        </p:tgtEl>
                                        <p:attrNameLst>
                                          <p:attrName>style.visibility</p:attrName>
                                        </p:attrNameLst>
                                      </p:cBhvr>
                                      <p:to>
                                        <p:strVal val="visible"/>
                                      </p:to>
                                    </p:set>
                                    <p:animEffect transition="in" filter="fade">
                                      <p:cBhvr>
                                        <p:cTn id="7" dur="1000"/>
                                        <p:tgtEl>
                                          <p:spTgt spid="1986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8661"/>
                                        </p:tgtEl>
                                        <p:attrNameLst>
                                          <p:attrName>style.visibility</p:attrName>
                                        </p:attrNameLst>
                                      </p:cBhvr>
                                      <p:to>
                                        <p:strVal val="visible"/>
                                      </p:to>
                                    </p:set>
                                    <p:animEffect transition="in" filter="fade">
                                      <p:cBhvr>
                                        <p:cTn id="10" dur="1000"/>
                                        <p:tgtEl>
                                          <p:spTgt spid="198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1" grpId="0"/>
      <p:bldP spid="19866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descr="180px-Cathedral_of_Magdeburg_Inside"/>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248400" y="2819400"/>
            <a:ext cx="2731206" cy="3733800"/>
          </a:xfrm>
          <a:noFill/>
          <a:extLst>
            <a:ext uri="{909E8E84-426E-40DD-AFC4-6F175D3DCCD1}">
              <a14:hiddenFill xmlns:a14="http://schemas.microsoft.com/office/drawing/2010/main">
                <a:solidFill>
                  <a:srgbClr val="FFFFFF"/>
                </a:solidFill>
              </a14:hiddenFill>
            </a:ext>
          </a:extLst>
        </p:spPr>
      </p:pic>
      <p:pic>
        <p:nvPicPr>
          <p:cNvPr id="88071" name="Picture 7" descr="Gregorian Chant score"/>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3276600" y="1715207"/>
            <a:ext cx="2795767" cy="4837993"/>
          </a:xfrm>
          <a:noFill/>
          <a:extLst>
            <a:ext uri="{909E8E84-426E-40DD-AFC4-6F175D3DCCD1}">
              <a14:hiddenFill xmlns:a14="http://schemas.microsoft.com/office/drawing/2010/main">
                <a:solidFill>
                  <a:srgbClr val="FFFFFF"/>
                </a:solidFill>
              </a14:hiddenFill>
            </a:ext>
          </a:extLst>
        </p:spPr>
      </p:pic>
      <p:sp>
        <p:nvSpPr>
          <p:cNvPr id="88077" name="Text Box 13"/>
          <p:cNvSpPr txBox="1">
            <a:spLocks noChangeArrowheads="1"/>
          </p:cNvSpPr>
          <p:nvPr/>
        </p:nvSpPr>
        <p:spPr bwMode="auto">
          <a:xfrm>
            <a:off x="455613" y="1996214"/>
            <a:ext cx="3352800" cy="349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lnSpc>
                <a:spcPct val="115000"/>
              </a:lnSpc>
              <a:spcBef>
                <a:spcPct val="50000"/>
              </a:spcBef>
            </a:pPr>
            <a:r>
              <a:rPr lang="en-US" altLang="en-US" sz="3200" dirty="0">
                <a:latin typeface="Tahoma" pitchFamily="34" charset="0"/>
              </a:rPr>
              <a:t>Many thought you could manipulate emotions with certain note patterns.</a:t>
            </a:r>
          </a:p>
        </p:txBody>
      </p:sp>
      <p:sp>
        <p:nvSpPr>
          <p:cNvPr id="88078" name="Text Box 14"/>
          <p:cNvSpPr txBox="1">
            <a:spLocks noChangeArrowheads="1"/>
          </p:cNvSpPr>
          <p:nvPr/>
        </p:nvSpPr>
        <p:spPr bwMode="auto">
          <a:xfrm>
            <a:off x="6172200" y="2971800"/>
            <a:ext cx="2667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spcBef>
                <a:spcPct val="50000"/>
              </a:spcBef>
            </a:pPr>
            <a:r>
              <a:rPr lang="en-US" altLang="en-US" sz="3200" b="1">
                <a:solidFill>
                  <a:schemeClr val="bg2"/>
                </a:solidFill>
                <a:latin typeface="Copperplate Gothic Bold" pitchFamily="34" charset="0"/>
              </a:rPr>
              <a:t>Gregorian Chant</a:t>
            </a:r>
          </a:p>
        </p:txBody>
      </p:sp>
      <p:pic>
        <p:nvPicPr>
          <p:cNvPr id="36870"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5752" y="140449"/>
            <a:ext cx="2473448" cy="260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 Box 17"/>
          <p:cNvSpPr txBox="1">
            <a:spLocks noChangeArrowheads="1"/>
          </p:cNvSpPr>
          <p:nvPr/>
        </p:nvSpPr>
        <p:spPr bwMode="auto">
          <a:xfrm>
            <a:off x="455613" y="381000"/>
            <a:ext cx="5411787" cy="136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nSpc>
                <a:spcPct val="115000"/>
              </a:lnSpc>
              <a:spcBef>
                <a:spcPct val="50000"/>
              </a:spcBef>
            </a:pPr>
            <a:r>
              <a:rPr lang="en-US" altLang="en-US" sz="3600" dirty="0">
                <a:latin typeface="Tahoma" pitchFamily="34" charset="0"/>
              </a:rPr>
              <a:t>In the Dark Ages music was thought to be </a:t>
            </a:r>
            <a:r>
              <a:rPr lang="en-US" altLang="en-US" sz="3600" dirty="0" smtClean="0">
                <a:latin typeface="Tahoma" pitchFamily="34" charset="0"/>
              </a:rPr>
              <a:t>magic.</a:t>
            </a:r>
            <a:endParaRPr lang="en-US" altLang="en-US" sz="3600" dirty="0">
              <a:latin typeface="Tahoma"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077"/>
                                        </p:tgtEl>
                                        <p:attrNameLst>
                                          <p:attrName>style.visibility</p:attrName>
                                        </p:attrNameLst>
                                      </p:cBhvr>
                                      <p:to>
                                        <p:strVal val="visible"/>
                                      </p:to>
                                    </p:set>
                                    <p:animEffect transition="in" filter="fade">
                                      <p:cBhvr>
                                        <p:cTn id="7" dur="1000"/>
                                        <p:tgtEl>
                                          <p:spTgt spid="880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8068"/>
                                        </p:tgtEl>
                                        <p:attrNameLst>
                                          <p:attrName>style.visibility</p:attrName>
                                        </p:attrNameLst>
                                      </p:cBhvr>
                                      <p:to>
                                        <p:strVal val="visible"/>
                                      </p:to>
                                    </p:set>
                                    <p:animEffect transition="in" filter="fade">
                                      <p:cBhvr>
                                        <p:cTn id="12" dur="1000"/>
                                        <p:tgtEl>
                                          <p:spTgt spid="8806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8078"/>
                                        </p:tgtEl>
                                        <p:attrNameLst>
                                          <p:attrName>style.visibility</p:attrName>
                                        </p:attrNameLst>
                                      </p:cBhvr>
                                      <p:to>
                                        <p:strVal val="visible"/>
                                      </p:to>
                                    </p:set>
                                    <p:animEffect transition="in" filter="fade">
                                      <p:cBhvr>
                                        <p:cTn id="15" dur="1000"/>
                                        <p:tgtEl>
                                          <p:spTgt spid="8807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88071"/>
                                        </p:tgtEl>
                                        <p:attrNameLst>
                                          <p:attrName>style.visibility</p:attrName>
                                        </p:attrNameLst>
                                      </p:cBhvr>
                                      <p:to>
                                        <p:strVal val="visible"/>
                                      </p:to>
                                    </p:set>
                                    <p:animEffect transition="in" filter="fade">
                                      <p:cBhvr>
                                        <p:cTn id="20" dur="1000"/>
                                        <p:tgtEl>
                                          <p:spTgt spid="88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7" grpId="0"/>
      <p:bldP spid="8807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Rot="1" noChangeArrowheads="1"/>
          </p:cNvSpPr>
          <p:nvPr>
            <p:ph type="title"/>
          </p:nvPr>
        </p:nvSpPr>
        <p:spPr>
          <a:xfrm>
            <a:off x="457200" y="304800"/>
            <a:ext cx="4267200" cy="2595562"/>
          </a:xfrm>
          <a:noFill/>
          <a:extLst>
            <a:ext uri="{909E8E84-426E-40DD-AFC4-6F175D3DCCD1}">
              <a14:hiddenFill xmlns:a14="http://schemas.microsoft.com/office/drawing/2010/main">
                <a:solidFill>
                  <a:srgbClr val="FFFFFF"/>
                </a:solidFill>
              </a14:hiddenFill>
            </a:ext>
          </a:extLst>
        </p:spPr>
        <p:txBody>
          <a:bodyPr/>
          <a:lstStyle/>
          <a:p>
            <a:pPr algn="l" eaLnBrk="1" hangingPunct="1">
              <a:lnSpc>
                <a:spcPct val="115000"/>
              </a:lnSpc>
            </a:pPr>
            <a:r>
              <a:rPr lang="en-US" altLang="en-US" sz="3600" b="0" dirty="0" smtClean="0">
                <a:solidFill>
                  <a:schemeClr val="tx1"/>
                </a:solidFill>
                <a:effectLst/>
                <a:latin typeface="Tahoma" pitchFamily="34" charset="0"/>
              </a:rPr>
              <a:t>Rhythm and meter developed at School of Notre Dame late 12</a:t>
            </a:r>
            <a:r>
              <a:rPr lang="en-US" altLang="en-US" sz="3600" b="0" baseline="30000" dirty="0" smtClean="0">
                <a:solidFill>
                  <a:schemeClr val="tx1"/>
                </a:solidFill>
                <a:effectLst/>
                <a:latin typeface="Tahoma" pitchFamily="34" charset="0"/>
              </a:rPr>
              <a:t>th</a:t>
            </a:r>
            <a:r>
              <a:rPr lang="en-US" altLang="en-US" sz="3600" b="0" dirty="0" smtClean="0">
                <a:solidFill>
                  <a:schemeClr val="tx1"/>
                </a:solidFill>
                <a:effectLst/>
                <a:latin typeface="Tahoma" pitchFamily="34" charset="0"/>
              </a:rPr>
              <a:t> century</a:t>
            </a:r>
            <a:r>
              <a:rPr lang="en-US" altLang="en-US" sz="3600" dirty="0" smtClean="0">
                <a:solidFill>
                  <a:schemeClr val="tx1"/>
                </a:solidFill>
                <a:effectLst/>
                <a:latin typeface="Tahoma" pitchFamily="34" charset="0"/>
              </a:rPr>
              <a:t>. </a:t>
            </a:r>
          </a:p>
        </p:txBody>
      </p:sp>
      <p:pic>
        <p:nvPicPr>
          <p:cNvPr id="37891" name="Picture 9"/>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24400" y="381000"/>
            <a:ext cx="4343400" cy="2895600"/>
          </a:xfrm>
          <a:noFill/>
          <a:extLst>
            <a:ext uri="{909E8E84-426E-40DD-AFC4-6F175D3DCCD1}">
              <a14:hiddenFill xmlns:a14="http://schemas.microsoft.com/office/drawing/2010/main">
                <a:solidFill>
                  <a:srgbClr val="FFFFFF"/>
                </a:solidFill>
              </a14:hiddenFill>
            </a:ext>
          </a:extLst>
        </p:spPr>
      </p:pic>
      <p:sp>
        <p:nvSpPr>
          <p:cNvPr id="92167" name="Text Box 7"/>
          <p:cNvSpPr txBox="1">
            <a:spLocks noChangeArrowheads="1"/>
          </p:cNvSpPr>
          <p:nvPr/>
        </p:nvSpPr>
        <p:spPr bwMode="auto">
          <a:xfrm>
            <a:off x="457200" y="3521075"/>
            <a:ext cx="4419600"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lnSpc>
                <a:spcPct val="115000"/>
              </a:lnSpc>
              <a:spcBef>
                <a:spcPct val="50000"/>
              </a:spcBef>
            </a:pPr>
            <a:r>
              <a:rPr lang="en-US" altLang="en-US" sz="3200">
                <a:latin typeface="Tahoma" pitchFamily="34" charset="0"/>
              </a:rPr>
              <a:t>Originally “…the beat had to be subdivided into threes, the symbol of the Trinity.”</a:t>
            </a:r>
            <a:r>
              <a:rPr lang="en-US" altLang="en-US" sz="3200">
                <a:latin typeface="Arial" charset="0"/>
              </a:rPr>
              <a:t>   </a:t>
            </a:r>
            <a:r>
              <a:rPr lang="en-US" altLang="en-US" sz="2000">
                <a:latin typeface="Arial" charset="0"/>
              </a:rPr>
              <a:t>Music, An Appreciation – Roger Kamien</a:t>
            </a:r>
          </a:p>
        </p:txBody>
      </p:sp>
      <p:pic>
        <p:nvPicPr>
          <p:cNvPr id="92172" name="Picture 12"/>
          <p:cNvPicPr>
            <a:picLocks noGrp="1" noChangeAspect="1" noChangeArrowheads="1"/>
          </p:cNvPicPr>
          <p:nvPr>
            <p:ph sz="half" idx="1"/>
          </p:nvPr>
        </p:nvPicPr>
        <p:blipFill>
          <a:blip r:embed="rId3" cstate="print">
            <a:lum contrast="12000"/>
            <a:extLst>
              <a:ext uri="{28A0092B-C50C-407E-A947-70E740481C1C}">
                <a14:useLocalDpi xmlns:a14="http://schemas.microsoft.com/office/drawing/2010/main" val="0"/>
              </a:ext>
            </a:extLst>
          </a:blip>
          <a:srcRect/>
          <a:stretch>
            <a:fillRect/>
          </a:stretch>
        </p:blipFill>
        <p:spPr>
          <a:xfrm>
            <a:off x="4824664" y="3521075"/>
            <a:ext cx="4231083" cy="2574925"/>
          </a:xfrm>
          <a:noFill/>
          <a:extLst>
            <a:ext uri="{909E8E84-426E-40DD-AFC4-6F175D3DCCD1}">
              <a14:hiddenFill xmlns:a14="http://schemas.microsoft.com/office/drawing/2010/main">
                <a:solidFill>
                  <a:srgbClr val="FFFFFF"/>
                </a:solidFill>
              </a14:hiddenFill>
            </a:ext>
          </a:extLst>
        </p:spPr>
      </p:pic>
      <p:sp>
        <p:nvSpPr>
          <p:cNvPr id="92174" name="Line 14"/>
          <p:cNvSpPr>
            <a:spLocks noChangeShapeType="1"/>
          </p:cNvSpPr>
          <p:nvPr/>
        </p:nvSpPr>
        <p:spPr bwMode="auto">
          <a:xfrm>
            <a:off x="3352800" y="5257800"/>
            <a:ext cx="137160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75" name="Line 15"/>
          <p:cNvSpPr>
            <a:spLocks noChangeShapeType="1"/>
          </p:cNvSpPr>
          <p:nvPr/>
        </p:nvSpPr>
        <p:spPr bwMode="auto">
          <a:xfrm>
            <a:off x="457200" y="5791200"/>
            <a:ext cx="243840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 name="Oval 3"/>
          <p:cNvSpPr/>
          <p:nvPr/>
        </p:nvSpPr>
        <p:spPr bwMode="auto">
          <a:xfrm>
            <a:off x="4953000" y="3886200"/>
            <a:ext cx="1219200" cy="1219200"/>
          </a:xfrm>
          <a:prstGeom prst="ellipse">
            <a:avLst/>
          </a:prstGeom>
          <a:noFill/>
          <a:ln w="762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167"/>
                                        </p:tgtEl>
                                        <p:attrNameLst>
                                          <p:attrName>style.visibility</p:attrName>
                                        </p:attrNameLst>
                                      </p:cBhvr>
                                      <p:to>
                                        <p:strVal val="visible"/>
                                      </p:to>
                                    </p:set>
                                    <p:animEffect transition="in" filter="fade">
                                      <p:cBhvr>
                                        <p:cTn id="7" dur="1000"/>
                                        <p:tgtEl>
                                          <p:spTgt spid="92167"/>
                                        </p:tgtEl>
                                      </p:cBhvr>
                                    </p:animEffect>
                                  </p:childTnLst>
                                </p:cTn>
                              </p:par>
                              <p:par>
                                <p:cTn id="8" presetID="10" presetClass="entr" presetSubtype="0" fill="hold" nodeType="withEffect">
                                  <p:stCondLst>
                                    <p:cond delay="0"/>
                                  </p:stCondLst>
                                  <p:childTnLst>
                                    <p:set>
                                      <p:cBhvr>
                                        <p:cTn id="9" dur="1" fill="hold">
                                          <p:stCondLst>
                                            <p:cond delay="0"/>
                                          </p:stCondLst>
                                        </p:cTn>
                                        <p:tgtEl>
                                          <p:spTgt spid="92172"/>
                                        </p:tgtEl>
                                        <p:attrNameLst>
                                          <p:attrName>style.visibility</p:attrName>
                                        </p:attrNameLst>
                                      </p:cBhvr>
                                      <p:to>
                                        <p:strVal val="visible"/>
                                      </p:to>
                                    </p:set>
                                    <p:animEffect transition="in" filter="fade">
                                      <p:cBhvr>
                                        <p:cTn id="10" dur="1000"/>
                                        <p:tgtEl>
                                          <p:spTgt spid="92172"/>
                                        </p:tgtEl>
                                      </p:cBhvr>
                                    </p:animEffect>
                                  </p:childTnLst>
                                </p:cTn>
                              </p:par>
                            </p:childTnLst>
                          </p:cTn>
                        </p:par>
                        <p:par>
                          <p:cTn id="11" fill="hold">
                            <p:stCondLst>
                              <p:cond delay="1000"/>
                            </p:stCondLst>
                            <p:childTnLst>
                              <p:par>
                                <p:cTn id="12" presetID="21" presetClass="entr" presetSubtype="1" fill="hold" grpId="0" nodeType="afterEffect">
                                  <p:stCondLst>
                                    <p:cond delay="100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2174"/>
                                        </p:tgtEl>
                                        <p:attrNameLst>
                                          <p:attrName>style.visibility</p:attrName>
                                        </p:attrNameLst>
                                      </p:cBhvr>
                                      <p:to>
                                        <p:strVal val="visible"/>
                                      </p:to>
                                    </p:set>
                                    <p:animEffect transition="in" filter="wipe(left)">
                                      <p:cBhvr>
                                        <p:cTn id="19" dur="1000"/>
                                        <p:tgtEl>
                                          <p:spTgt spid="92174"/>
                                        </p:tgtEl>
                                      </p:cBhvr>
                                    </p:animEffect>
                                  </p:childTnLst>
                                </p:cTn>
                              </p:par>
                            </p:childTnLst>
                          </p:cTn>
                        </p:par>
                        <p:par>
                          <p:cTn id="20" fill="hold" nodeType="afterGroup">
                            <p:stCondLst>
                              <p:cond delay="3000"/>
                            </p:stCondLst>
                            <p:childTnLst>
                              <p:par>
                                <p:cTn id="21" presetID="22" presetClass="entr" presetSubtype="8" fill="hold" grpId="0" nodeType="afterEffect">
                                  <p:stCondLst>
                                    <p:cond delay="0"/>
                                  </p:stCondLst>
                                  <p:childTnLst>
                                    <p:set>
                                      <p:cBhvr>
                                        <p:cTn id="22" dur="1" fill="hold">
                                          <p:stCondLst>
                                            <p:cond delay="0"/>
                                          </p:stCondLst>
                                        </p:cTn>
                                        <p:tgtEl>
                                          <p:spTgt spid="92175"/>
                                        </p:tgtEl>
                                        <p:attrNameLst>
                                          <p:attrName>style.visibility</p:attrName>
                                        </p:attrNameLst>
                                      </p:cBhvr>
                                      <p:to>
                                        <p:strVal val="visible"/>
                                      </p:to>
                                    </p:set>
                                    <p:animEffect transition="in" filter="wipe(left)">
                                      <p:cBhvr>
                                        <p:cTn id="23" dur="1000"/>
                                        <p:tgtEl>
                                          <p:spTgt spid="92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7" grpId="0"/>
      <p:bldP spid="92174" grpId="0" animBg="1"/>
      <p:bldP spid="92175"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8" name="Text Box 4"/>
          <p:cNvSpPr txBox="1">
            <a:spLocks noChangeArrowheads="1"/>
          </p:cNvSpPr>
          <p:nvPr/>
        </p:nvSpPr>
        <p:spPr bwMode="auto">
          <a:xfrm>
            <a:off x="455613" y="1752600"/>
            <a:ext cx="4192587"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lnSpc>
                <a:spcPts val="4200"/>
              </a:lnSpc>
              <a:spcBef>
                <a:spcPct val="50000"/>
              </a:spcBef>
            </a:pPr>
            <a:r>
              <a:rPr lang="en-US" altLang="en-US" sz="3200" dirty="0">
                <a:latin typeface="Tahoma" pitchFamily="34" charset="0"/>
              </a:rPr>
              <a:t>Kyrie – </a:t>
            </a:r>
            <a:r>
              <a:rPr lang="en-US" altLang="en-US" sz="3200" dirty="0" smtClean="0">
                <a:latin typeface="Tahoma" pitchFamily="34" charset="0"/>
              </a:rPr>
              <a:t/>
            </a:r>
            <a:br>
              <a:rPr lang="en-US" altLang="en-US" sz="3200" dirty="0" smtClean="0">
                <a:latin typeface="Tahoma" pitchFamily="34" charset="0"/>
              </a:rPr>
            </a:br>
            <a:r>
              <a:rPr lang="en-US" altLang="en-US" sz="3200" dirty="0" smtClean="0">
                <a:latin typeface="Tahoma" pitchFamily="34" charset="0"/>
              </a:rPr>
              <a:t>Considered </a:t>
            </a:r>
            <a:r>
              <a:rPr lang="en-US" altLang="en-US" sz="3200" dirty="0">
                <a:latin typeface="Tahoma" pitchFamily="34" charset="0"/>
              </a:rPr>
              <a:t>a most holy piece of music.  It had three parts and each part was repeated three times.</a:t>
            </a:r>
          </a:p>
        </p:txBody>
      </p:sp>
      <p:sp>
        <p:nvSpPr>
          <p:cNvPr id="38915" name="Text Box 5"/>
          <p:cNvSpPr txBox="1">
            <a:spLocks noChangeArrowheads="1"/>
          </p:cNvSpPr>
          <p:nvPr/>
        </p:nvSpPr>
        <p:spPr bwMode="auto">
          <a:xfrm>
            <a:off x="455613" y="228600"/>
            <a:ext cx="698315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nSpc>
                <a:spcPts val="4200"/>
              </a:lnSpc>
              <a:spcBef>
                <a:spcPct val="50000"/>
              </a:spcBef>
            </a:pPr>
            <a:r>
              <a:rPr lang="en-US" altLang="en-US" sz="3600" dirty="0">
                <a:latin typeface="Tahoma" pitchFamily="34" charset="0"/>
              </a:rPr>
              <a:t>All the master composers of the day composed at least one Mass</a:t>
            </a:r>
          </a:p>
        </p:txBody>
      </p:sp>
      <p:pic>
        <p:nvPicPr>
          <p:cNvPr id="38916" name="Picture 6"/>
          <p:cNvPicPr>
            <a:picLocks noChangeAspect="1" noChangeArrowheads="1"/>
          </p:cNvPicPr>
          <p:nvPr/>
        </p:nvPicPr>
        <p:blipFill>
          <a:blip r:embed="rId2" cstate="print">
            <a:lum contrast="42000"/>
            <a:extLst>
              <a:ext uri="{28A0092B-C50C-407E-A947-70E740481C1C}">
                <a14:useLocalDpi xmlns:a14="http://schemas.microsoft.com/office/drawing/2010/main" val="0"/>
              </a:ext>
            </a:extLst>
          </a:blip>
          <a:srcRect/>
          <a:stretch>
            <a:fillRect/>
          </a:stretch>
        </p:blipFill>
        <p:spPr bwMode="auto">
          <a:xfrm>
            <a:off x="4876800" y="1537601"/>
            <a:ext cx="4141788" cy="52441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1" name="Line 7"/>
          <p:cNvSpPr>
            <a:spLocks noChangeShapeType="1"/>
          </p:cNvSpPr>
          <p:nvPr/>
        </p:nvSpPr>
        <p:spPr bwMode="auto">
          <a:xfrm>
            <a:off x="5105400" y="4138864"/>
            <a:ext cx="609600"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0711"/>
                                        </p:tgtEl>
                                        <p:attrNameLst>
                                          <p:attrName>style.visibility</p:attrName>
                                        </p:attrNameLst>
                                      </p:cBhvr>
                                      <p:to>
                                        <p:strVal val="visible"/>
                                      </p:to>
                                    </p:set>
                                    <p:animEffect transition="in" filter="wipe(left)">
                                      <p:cBhvr>
                                        <p:cTn id="7" dur="1000"/>
                                        <p:tgtEl>
                                          <p:spTgt spid="2007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0708"/>
                                        </p:tgtEl>
                                        <p:attrNameLst>
                                          <p:attrName>style.visibility</p:attrName>
                                        </p:attrNameLst>
                                      </p:cBhvr>
                                      <p:to>
                                        <p:strVal val="visible"/>
                                      </p:to>
                                    </p:set>
                                    <p:animEffect transition="in" filter="fade">
                                      <p:cBhvr>
                                        <p:cTn id="12" dur="2000"/>
                                        <p:tgtEl>
                                          <p:spTgt spid="200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8" grpId="0"/>
      <p:bldP spid="2007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5"/>
          <p:cNvSpPr>
            <a:spLocks noGrp="1" noRot="1" noChangeArrowheads="1"/>
          </p:cNvSpPr>
          <p:nvPr>
            <p:ph type="title" idx="4294967295"/>
          </p:nvPr>
        </p:nvSpPr>
        <p:spPr>
          <a:xfrm>
            <a:off x="455613" y="685800"/>
            <a:ext cx="8688387" cy="304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lnSpc>
                <a:spcPts val="4200"/>
              </a:lnSpc>
            </a:pPr>
            <a:r>
              <a:rPr lang="en-US" altLang="en-US" sz="3200" b="0" dirty="0" smtClean="0">
                <a:solidFill>
                  <a:schemeClr val="tx1"/>
                </a:solidFill>
                <a:effectLst/>
                <a:latin typeface="Tahoma" pitchFamily="34" charset="0"/>
              </a:rPr>
              <a:t>Be sober, be vigilant; </a:t>
            </a:r>
            <a:br>
              <a:rPr lang="en-US" altLang="en-US" sz="3200" b="0" dirty="0" smtClean="0">
                <a:solidFill>
                  <a:schemeClr val="tx1"/>
                </a:solidFill>
                <a:effectLst/>
                <a:latin typeface="Tahoma" pitchFamily="34" charset="0"/>
              </a:rPr>
            </a:br>
            <a:r>
              <a:rPr lang="en-US" altLang="en-US" sz="3200" b="0" dirty="0" smtClean="0">
                <a:solidFill>
                  <a:schemeClr val="tx1"/>
                </a:solidFill>
                <a:effectLst/>
                <a:latin typeface="Tahoma" pitchFamily="34" charset="0"/>
              </a:rPr>
              <a:t>because your adversary </a:t>
            </a:r>
            <a:br>
              <a:rPr lang="en-US" altLang="en-US" sz="3200" b="0" dirty="0" smtClean="0">
                <a:solidFill>
                  <a:schemeClr val="tx1"/>
                </a:solidFill>
                <a:effectLst/>
                <a:latin typeface="Tahoma" pitchFamily="34" charset="0"/>
              </a:rPr>
            </a:br>
            <a:r>
              <a:rPr lang="en-US" altLang="en-US" sz="3200" b="0" dirty="0" smtClean="0">
                <a:solidFill>
                  <a:schemeClr val="tx1"/>
                </a:solidFill>
                <a:effectLst/>
                <a:latin typeface="Tahoma" pitchFamily="34" charset="0"/>
              </a:rPr>
              <a:t>the devil, as  roaring lion </a:t>
            </a:r>
            <a:br>
              <a:rPr lang="en-US" altLang="en-US" sz="3200" b="0" dirty="0" smtClean="0">
                <a:solidFill>
                  <a:schemeClr val="tx1"/>
                </a:solidFill>
                <a:effectLst/>
                <a:latin typeface="Tahoma" pitchFamily="34" charset="0"/>
              </a:rPr>
            </a:br>
            <a:r>
              <a:rPr lang="en-US" altLang="en-US" sz="3200" b="0" dirty="0" err="1" smtClean="0">
                <a:solidFill>
                  <a:schemeClr val="tx1"/>
                </a:solidFill>
                <a:effectLst/>
                <a:latin typeface="Tahoma" pitchFamily="34" charset="0"/>
              </a:rPr>
              <a:t>walketh</a:t>
            </a:r>
            <a:r>
              <a:rPr lang="en-US" altLang="en-US" sz="3200" b="0" dirty="0" smtClean="0">
                <a:solidFill>
                  <a:schemeClr val="tx1"/>
                </a:solidFill>
                <a:effectLst/>
                <a:latin typeface="Tahoma" pitchFamily="34" charset="0"/>
              </a:rPr>
              <a:t> about, seeking </a:t>
            </a:r>
            <a:br>
              <a:rPr lang="en-US" altLang="en-US" sz="3200" b="0" dirty="0" smtClean="0">
                <a:solidFill>
                  <a:schemeClr val="tx1"/>
                </a:solidFill>
                <a:effectLst/>
                <a:latin typeface="Tahoma" pitchFamily="34" charset="0"/>
              </a:rPr>
            </a:br>
            <a:r>
              <a:rPr lang="en-US" altLang="en-US" sz="3200" b="0" dirty="0" smtClean="0">
                <a:solidFill>
                  <a:schemeClr val="tx1"/>
                </a:solidFill>
                <a:effectLst/>
                <a:latin typeface="Tahoma" pitchFamily="34" charset="0"/>
              </a:rPr>
              <a:t>whom he may devour.</a:t>
            </a:r>
          </a:p>
        </p:txBody>
      </p:sp>
      <p:pic>
        <p:nvPicPr>
          <p:cNvPr id="97287" name="Picture 7" descr="regal-lion"/>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a:xfrm>
            <a:off x="4571999" y="3520894"/>
            <a:ext cx="4343401" cy="3260906"/>
          </a:xfrm>
          <a:noFill/>
          <a:extLst>
            <a:ext uri="{909E8E84-426E-40DD-AFC4-6F175D3DCCD1}">
              <a14:hiddenFill xmlns:a14="http://schemas.microsoft.com/office/drawing/2010/main">
                <a:solidFill>
                  <a:srgbClr val="FFFFFF"/>
                </a:solidFill>
              </a14:hiddenFill>
            </a:ext>
          </a:extLst>
        </p:spPr>
      </p:pic>
      <p:sp>
        <p:nvSpPr>
          <p:cNvPr id="97289" name="Text Box 9"/>
          <p:cNvSpPr txBox="1">
            <a:spLocks noChangeArrowheads="1"/>
          </p:cNvSpPr>
          <p:nvPr/>
        </p:nvSpPr>
        <p:spPr bwMode="auto">
          <a:xfrm>
            <a:off x="463635" y="3886200"/>
            <a:ext cx="3270166"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lnSpc>
                <a:spcPts val="4200"/>
              </a:lnSpc>
              <a:spcBef>
                <a:spcPct val="50000"/>
              </a:spcBef>
            </a:pPr>
            <a:r>
              <a:rPr lang="en-US" altLang="en-US" sz="3200" dirty="0">
                <a:latin typeface="Tahoma" panose="020B0604030504040204" pitchFamily="34" charset="0"/>
                <a:ea typeface="Tahoma" panose="020B0604030504040204" pitchFamily="34" charset="0"/>
                <a:cs typeface="Tahoma" panose="020B0604030504040204" pitchFamily="34" charset="0"/>
              </a:rPr>
              <a:t>Revelation 5: </a:t>
            </a:r>
            <a:r>
              <a:rPr lang="en-US" altLang="en-US" sz="3200" dirty="0" smtClean="0">
                <a:latin typeface="Tahoma" panose="020B0604030504040204" pitchFamily="34" charset="0"/>
                <a:ea typeface="Tahoma" panose="020B0604030504040204" pitchFamily="34" charset="0"/>
                <a:cs typeface="Tahoma" panose="020B0604030504040204" pitchFamily="34" charset="0"/>
              </a:rPr>
              <a:t>5</a:t>
            </a:r>
            <a:br>
              <a:rPr lang="en-US" altLang="en-US" sz="3200" dirty="0" smtClean="0">
                <a:latin typeface="Tahoma" panose="020B0604030504040204" pitchFamily="34" charset="0"/>
                <a:ea typeface="Tahoma" panose="020B0604030504040204" pitchFamily="34" charset="0"/>
                <a:cs typeface="Tahoma" panose="020B0604030504040204" pitchFamily="34" charset="0"/>
              </a:rPr>
            </a:br>
            <a:r>
              <a:rPr lang="en-US" altLang="en-US" sz="3200" dirty="0" smtClean="0">
                <a:latin typeface="Tahoma" panose="020B0604030504040204" pitchFamily="34" charset="0"/>
                <a:ea typeface="Tahoma" panose="020B0604030504040204" pitchFamily="34" charset="0"/>
                <a:cs typeface="Tahoma" panose="020B0604030504040204" pitchFamily="34" charset="0"/>
              </a:rPr>
              <a:t>T</a:t>
            </a:r>
            <a:r>
              <a:rPr lang="en-US" altLang="en-US" sz="3600" dirty="0" smtClean="0">
                <a:latin typeface="Arial" charset="0"/>
              </a:rPr>
              <a:t>he </a:t>
            </a:r>
            <a:r>
              <a:rPr lang="en-US" altLang="en-US" sz="3600" dirty="0">
                <a:latin typeface="Arial" charset="0"/>
              </a:rPr>
              <a:t>lion of the </a:t>
            </a:r>
            <a:br>
              <a:rPr lang="en-US" altLang="en-US" sz="3600" dirty="0">
                <a:latin typeface="Arial" charset="0"/>
              </a:rPr>
            </a:br>
            <a:r>
              <a:rPr lang="en-US" altLang="en-US" sz="3600" dirty="0">
                <a:latin typeface="Arial" charset="0"/>
              </a:rPr>
              <a:t>Tribe of Judah.</a:t>
            </a:r>
          </a:p>
        </p:txBody>
      </p:sp>
      <p:pic>
        <p:nvPicPr>
          <p:cNvPr id="39941" name="Picture 10"/>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5221209" y="152400"/>
            <a:ext cx="3694191" cy="3294415"/>
          </a:xfrm>
          <a:noFill/>
          <a:extLst>
            <a:ext uri="{909E8E84-426E-40DD-AFC4-6F175D3DCCD1}">
              <a14:hiddenFill xmlns:a14="http://schemas.microsoft.com/office/drawing/2010/main">
                <a:solidFill>
                  <a:srgbClr val="FFFFFF"/>
                </a:solidFill>
              </a14:hiddenFill>
            </a:ext>
          </a:extLst>
        </p:spPr>
      </p:pic>
      <p:sp>
        <p:nvSpPr>
          <p:cNvPr id="39942" name="Text Box 13"/>
          <p:cNvSpPr txBox="1">
            <a:spLocks noChangeArrowheads="1"/>
          </p:cNvSpPr>
          <p:nvPr/>
        </p:nvSpPr>
        <p:spPr bwMode="auto">
          <a:xfrm>
            <a:off x="455613" y="228600"/>
            <a:ext cx="25161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3200" dirty="0">
                <a:latin typeface="Tahoma" pitchFamily="34" charset="0"/>
              </a:rPr>
              <a:t>1 Peter 5: 8</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289"/>
                                        </p:tgtEl>
                                        <p:attrNameLst>
                                          <p:attrName>style.visibility</p:attrName>
                                        </p:attrNameLst>
                                      </p:cBhvr>
                                      <p:to>
                                        <p:strVal val="visible"/>
                                      </p:to>
                                    </p:set>
                                    <p:animEffect transition="in" filter="fade">
                                      <p:cBhvr>
                                        <p:cTn id="7" dur="1000"/>
                                        <p:tgtEl>
                                          <p:spTgt spid="97289"/>
                                        </p:tgtEl>
                                      </p:cBhvr>
                                    </p:animEffect>
                                  </p:childTnLst>
                                </p:cTn>
                              </p:par>
                              <p:par>
                                <p:cTn id="8" presetID="10" presetClass="entr" presetSubtype="0" fill="hold" nodeType="withEffect">
                                  <p:stCondLst>
                                    <p:cond delay="0"/>
                                  </p:stCondLst>
                                  <p:childTnLst>
                                    <p:set>
                                      <p:cBhvr>
                                        <p:cTn id="9" dur="1" fill="hold">
                                          <p:stCondLst>
                                            <p:cond delay="0"/>
                                          </p:stCondLst>
                                        </p:cTn>
                                        <p:tgtEl>
                                          <p:spTgt spid="97287"/>
                                        </p:tgtEl>
                                        <p:attrNameLst>
                                          <p:attrName>style.visibility</p:attrName>
                                        </p:attrNameLst>
                                      </p:cBhvr>
                                      <p:to>
                                        <p:strVal val="visible"/>
                                      </p:to>
                                    </p:set>
                                    <p:animEffect transition="in" filter="fade">
                                      <p:cBhvr>
                                        <p:cTn id="10" dur="1000"/>
                                        <p:tgtEl>
                                          <p:spTgt spid="97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conquistadors"/>
          <p:cNvPicPr>
            <a:picLocks noGrp="1" noChangeAspect="1" noChangeArrowheads="1"/>
          </p:cNvPicPr>
          <p:nvPr>
            <p:ph idx="4294967295"/>
          </p:nvPr>
        </p:nvPicPr>
        <p:blipFill>
          <a:blip r:embed="rId2" cstate="print">
            <a:lum bright="-12000" contrast="6000"/>
            <a:extLst>
              <a:ext uri="{28A0092B-C50C-407E-A947-70E740481C1C}">
                <a14:useLocalDpi xmlns:a14="http://schemas.microsoft.com/office/drawing/2010/main" val="0"/>
              </a:ext>
            </a:extLst>
          </a:blip>
          <a:srcRect/>
          <a:stretch>
            <a:fillRect/>
          </a:stretch>
        </p:blipFill>
        <p:spPr>
          <a:xfrm>
            <a:off x="-60325" y="-15875"/>
            <a:ext cx="9285288" cy="7010400"/>
          </a:xfrm>
          <a:noFill/>
          <a:extLst>
            <a:ext uri="{909E8E84-426E-40DD-AFC4-6F175D3DCCD1}">
              <a14:hiddenFill xmlns:a14="http://schemas.microsoft.com/office/drawing/2010/main">
                <a:solidFill>
                  <a:srgbClr val="FFFFFF"/>
                </a:solidFill>
              </a14:hiddenFill>
            </a:ext>
          </a:extLst>
        </p:spPr>
      </p:pic>
      <p:sp>
        <p:nvSpPr>
          <p:cNvPr id="100359" name="Text Box 7"/>
          <p:cNvSpPr txBox="1">
            <a:spLocks noChangeArrowheads="1"/>
          </p:cNvSpPr>
          <p:nvPr/>
        </p:nvSpPr>
        <p:spPr bwMode="auto">
          <a:xfrm>
            <a:off x="457200" y="533400"/>
            <a:ext cx="7011988" cy="1987550"/>
          </a:xfrm>
          <a:prstGeom prst="rect">
            <a:avLst/>
          </a:prstGeom>
          <a:noFill/>
          <a:ln w="9525">
            <a:noFill/>
            <a:miter lim="800000"/>
            <a:headEnd/>
            <a:tailEnd/>
          </a:ln>
          <a:effectLst/>
        </p:spPr>
        <p:txBody>
          <a:bodyPr>
            <a:spAutoFit/>
          </a:bodyPr>
          <a:lstStyle/>
          <a:p>
            <a:pPr eaLnBrk="1" hangingPunct="1">
              <a:lnSpc>
                <a:spcPct val="115000"/>
              </a:lnSpc>
              <a:spcBef>
                <a:spcPct val="50000"/>
              </a:spcBef>
              <a:defRPr/>
            </a:pPr>
            <a:r>
              <a:rPr lang="en-US" sz="3600" b="1" dirty="0">
                <a:effectLst>
                  <a:outerShdw blurRad="38100" dist="38100" dir="2700000" algn="tl">
                    <a:srgbClr val="000000"/>
                  </a:outerShdw>
                </a:effectLst>
                <a:latin typeface="Tahoma" pitchFamily="34" charset="0"/>
              </a:rPr>
              <a:t>Spain comes to the New World accompanied by Papal Priests.</a:t>
            </a:r>
          </a:p>
        </p:txBody>
      </p:sp>
      <p:sp>
        <p:nvSpPr>
          <p:cNvPr id="100360" name="Rectangle 8"/>
          <p:cNvSpPr>
            <a:spLocks noChangeArrowheads="1"/>
          </p:cNvSpPr>
          <p:nvPr/>
        </p:nvSpPr>
        <p:spPr bwMode="auto">
          <a:xfrm>
            <a:off x="455613" y="4279900"/>
            <a:ext cx="7469187" cy="1739900"/>
          </a:xfrm>
          <a:prstGeom prst="rect">
            <a:avLst/>
          </a:prstGeom>
          <a:gradFill rotWithShape="1">
            <a:gsLst>
              <a:gs pos="0">
                <a:srgbClr val="99CCFF">
                  <a:alpha val="49001"/>
                </a:srgbClr>
              </a:gs>
              <a:gs pos="100000">
                <a:srgbClr val="99CCFF">
                  <a:gamma/>
                  <a:shade val="66275"/>
                  <a:invGamma/>
                </a:srgbClr>
              </a:gs>
            </a:gsLst>
            <a:lin ang="5400000" scaled="1"/>
          </a:gradFill>
          <a:ln w="9525">
            <a:noFill/>
            <a:miter lim="800000"/>
            <a:headEnd/>
            <a:tailEnd/>
          </a:ln>
          <a:effectLst/>
        </p:spPr>
        <p:txBody>
          <a:bodyPr anchor="ctr">
            <a:spAutoFit/>
          </a:bodyPr>
          <a:lstStyle/>
          <a:p>
            <a:pPr eaLnBrk="1" hangingPunct="1">
              <a:defRPr/>
            </a:pPr>
            <a:r>
              <a:rPr lang="en-US" sz="3600" dirty="0">
                <a:effectLst>
                  <a:outerShdw blurRad="38100" dist="38100" dir="2700000" algn="tl">
                    <a:srgbClr val="000000"/>
                  </a:outerShdw>
                </a:effectLst>
                <a:latin typeface="Tahoma" pitchFamily="34" charset="0"/>
              </a:rPr>
              <a:t>“The Spanish believed they had a divine and royal mandate to reduce Indian peoples to submission.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0360"/>
                                        </p:tgtEl>
                                        <p:attrNameLst>
                                          <p:attrName>style.visibility</p:attrName>
                                        </p:attrNameLst>
                                      </p:cBhvr>
                                      <p:to>
                                        <p:strVal val="visible"/>
                                      </p:to>
                                    </p:set>
                                    <p:animEffect transition="in" filter="fade">
                                      <p:cBhvr>
                                        <p:cTn id="7" dur="1000"/>
                                        <p:tgtEl>
                                          <p:spTgt spid="100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conquistadors"/>
          <p:cNvPicPr>
            <a:picLocks noGrp="1" noChangeAspect="1" noChangeArrowheads="1"/>
          </p:cNvPicPr>
          <p:nvPr>
            <p:ph idx="4294967295"/>
          </p:nvPr>
        </p:nvPicPr>
        <p:blipFill>
          <a:blip r:embed="rId2" cstate="print">
            <a:lum bright="70000" contrast="-86000"/>
            <a:extLst>
              <a:ext uri="{28A0092B-C50C-407E-A947-70E740481C1C}">
                <a14:useLocalDpi xmlns:a14="http://schemas.microsoft.com/office/drawing/2010/main" val="0"/>
              </a:ext>
            </a:extLst>
          </a:blip>
          <a:srcRect l="-840"/>
          <a:stretch>
            <a:fillRect/>
          </a:stretch>
        </p:blipFill>
        <p:spPr>
          <a:xfrm>
            <a:off x="-76200" y="-15875"/>
            <a:ext cx="9296400" cy="7102475"/>
          </a:xfrm>
          <a:noFill/>
          <a:extLst>
            <a:ext uri="{909E8E84-426E-40DD-AFC4-6F175D3DCCD1}">
              <a14:hiddenFill xmlns:a14="http://schemas.microsoft.com/office/drawing/2010/main">
                <a:solidFill>
                  <a:srgbClr val="FFFFFF"/>
                </a:solidFill>
              </a14:hiddenFill>
            </a:ext>
          </a:extLst>
        </p:spPr>
      </p:pic>
      <p:sp>
        <p:nvSpPr>
          <p:cNvPr id="41987" name="Text Box 8"/>
          <p:cNvSpPr txBox="1">
            <a:spLocks noChangeArrowheads="1"/>
          </p:cNvSpPr>
          <p:nvPr/>
        </p:nvSpPr>
        <p:spPr bwMode="auto">
          <a:xfrm>
            <a:off x="455613" y="528638"/>
            <a:ext cx="7469187"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nSpc>
                <a:spcPct val="115000"/>
              </a:lnSpc>
              <a:spcBef>
                <a:spcPct val="50000"/>
              </a:spcBef>
            </a:pPr>
            <a:r>
              <a:rPr lang="en-US" altLang="en-US" sz="3600">
                <a:solidFill>
                  <a:schemeClr val="bg2"/>
                </a:solidFill>
                <a:latin typeface="Tahoma" pitchFamily="34" charset="0"/>
              </a:rPr>
              <a:t>“Spanish law required reading the Requerimiento to the Indians</a:t>
            </a:r>
          </a:p>
        </p:txBody>
      </p:sp>
      <p:sp>
        <p:nvSpPr>
          <p:cNvPr id="102410" name="Text Box 10"/>
          <p:cNvSpPr txBox="1">
            <a:spLocks noChangeArrowheads="1"/>
          </p:cNvSpPr>
          <p:nvPr/>
        </p:nvSpPr>
        <p:spPr bwMode="auto">
          <a:xfrm>
            <a:off x="455613" y="2160588"/>
            <a:ext cx="7469187"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nSpc>
                <a:spcPct val="115000"/>
              </a:lnSpc>
              <a:spcBef>
                <a:spcPct val="50000"/>
              </a:spcBef>
            </a:pPr>
            <a:r>
              <a:rPr lang="en-US" altLang="en-US" sz="3200" dirty="0" err="1">
                <a:solidFill>
                  <a:schemeClr val="bg2"/>
                </a:solidFill>
                <a:latin typeface="Tahoma" pitchFamily="34" charset="0"/>
              </a:rPr>
              <a:t>Requerimiento</a:t>
            </a:r>
            <a:r>
              <a:rPr lang="en-US" altLang="en-US" sz="3200" dirty="0">
                <a:solidFill>
                  <a:schemeClr val="bg2"/>
                </a:solidFill>
                <a:latin typeface="Tahoma" pitchFamily="34" charset="0"/>
              </a:rPr>
              <a:t>: by theologians in 1513, required Indians </a:t>
            </a:r>
            <a:r>
              <a:rPr lang="en-US" altLang="en-US" sz="3200" dirty="0" smtClean="0">
                <a:solidFill>
                  <a:schemeClr val="bg2"/>
                </a:solidFill>
                <a:latin typeface="Tahoma" pitchFamily="34" charset="0"/>
              </a:rPr>
              <a:t>‘to </a:t>
            </a:r>
            <a:r>
              <a:rPr lang="en-US" altLang="en-US" sz="3200" dirty="0">
                <a:solidFill>
                  <a:schemeClr val="bg2"/>
                </a:solidFill>
                <a:latin typeface="Tahoma" pitchFamily="34" charset="0"/>
              </a:rPr>
              <a:t>acknowledge the Church as the Ruler and Superior of the whole </a:t>
            </a:r>
            <a:r>
              <a:rPr lang="en-US" altLang="en-US" sz="3200" dirty="0" smtClean="0">
                <a:solidFill>
                  <a:schemeClr val="bg2"/>
                </a:solidFill>
                <a:latin typeface="Tahoma" pitchFamily="34" charset="0"/>
              </a:rPr>
              <a:t>world’, </a:t>
            </a:r>
            <a:r>
              <a:rPr lang="en-US" altLang="en-US" sz="3200" dirty="0">
                <a:solidFill>
                  <a:schemeClr val="bg2"/>
                </a:solidFill>
                <a:latin typeface="Tahoma" pitchFamily="34" charset="0"/>
              </a:rPr>
              <a:t>the Pope as high priest.</a:t>
            </a:r>
          </a:p>
        </p:txBody>
      </p:sp>
      <p:sp>
        <p:nvSpPr>
          <p:cNvPr id="102411" name="Text Box 11"/>
          <p:cNvSpPr txBox="1">
            <a:spLocks noChangeArrowheads="1"/>
          </p:cNvSpPr>
          <p:nvPr/>
        </p:nvSpPr>
        <p:spPr bwMode="auto">
          <a:xfrm>
            <a:off x="455613" y="4770438"/>
            <a:ext cx="79263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3200" dirty="0">
                <a:solidFill>
                  <a:schemeClr val="bg2"/>
                </a:solidFill>
                <a:latin typeface="Tahoma" pitchFamily="34" charset="0"/>
              </a:rPr>
              <a:t>Doing so guaranteed Spain’s </a:t>
            </a:r>
            <a:r>
              <a:rPr lang="en-US" altLang="en-US" sz="3200" dirty="0" smtClean="0">
                <a:solidFill>
                  <a:schemeClr val="bg2"/>
                </a:solidFill>
                <a:latin typeface="Tahoma" pitchFamily="34" charset="0"/>
              </a:rPr>
              <a:t>‘love</a:t>
            </a:r>
            <a:r>
              <a:rPr lang="en-US" altLang="en-US" sz="3200" dirty="0">
                <a:solidFill>
                  <a:schemeClr val="bg2"/>
                </a:solidFill>
                <a:latin typeface="Tahoma" pitchFamily="34" charset="0"/>
              </a:rPr>
              <a:t>, charity, and leaving men, women, children, and lands free of </a:t>
            </a:r>
            <a:r>
              <a:rPr lang="en-US" altLang="en-US" sz="3200" dirty="0" smtClean="0">
                <a:solidFill>
                  <a:schemeClr val="bg2"/>
                </a:solidFill>
                <a:latin typeface="Tahoma" pitchFamily="34" charset="0"/>
              </a:rPr>
              <a:t>servitude’. </a:t>
            </a:r>
            <a:endParaRPr lang="en-US" altLang="en-US" sz="3200" dirty="0">
              <a:solidFill>
                <a:schemeClr val="bg2"/>
              </a:solidFill>
              <a:latin typeface="Tahoma" pitchFamily="34" charset="0"/>
            </a:endParaRPr>
          </a:p>
        </p:txBody>
      </p:sp>
      <p:sp>
        <p:nvSpPr>
          <p:cNvPr id="102412" name="Line 12"/>
          <p:cNvSpPr>
            <a:spLocks noChangeShapeType="1"/>
          </p:cNvSpPr>
          <p:nvPr/>
        </p:nvSpPr>
        <p:spPr bwMode="auto">
          <a:xfrm>
            <a:off x="4038600" y="3352800"/>
            <a:ext cx="32004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13" name="Line 13"/>
          <p:cNvSpPr>
            <a:spLocks noChangeShapeType="1"/>
          </p:cNvSpPr>
          <p:nvPr/>
        </p:nvSpPr>
        <p:spPr bwMode="auto">
          <a:xfrm>
            <a:off x="533400" y="3886200"/>
            <a:ext cx="71628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14" name="Line 14"/>
          <p:cNvSpPr>
            <a:spLocks noChangeShapeType="1"/>
          </p:cNvSpPr>
          <p:nvPr/>
        </p:nvSpPr>
        <p:spPr bwMode="auto">
          <a:xfrm>
            <a:off x="457200" y="4419600"/>
            <a:ext cx="67056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10"/>
                                        </p:tgtEl>
                                        <p:attrNameLst>
                                          <p:attrName>style.visibility</p:attrName>
                                        </p:attrNameLst>
                                      </p:cBhvr>
                                      <p:to>
                                        <p:strVal val="visible"/>
                                      </p:to>
                                    </p:set>
                                    <p:animEffect transition="in" filter="fade">
                                      <p:cBhvr>
                                        <p:cTn id="7" dur="1000"/>
                                        <p:tgtEl>
                                          <p:spTgt spid="102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412"/>
                                        </p:tgtEl>
                                        <p:attrNameLst>
                                          <p:attrName>style.visibility</p:attrName>
                                        </p:attrNameLst>
                                      </p:cBhvr>
                                      <p:to>
                                        <p:strVal val="visible"/>
                                      </p:to>
                                    </p:set>
                                    <p:animEffect transition="in" filter="wipe(left)">
                                      <p:cBhvr>
                                        <p:cTn id="12" dur="1000"/>
                                        <p:tgtEl>
                                          <p:spTgt spid="102412"/>
                                        </p:tgtEl>
                                      </p:cBhvr>
                                    </p:animEffect>
                                  </p:childTnLst>
                                </p:cTn>
                              </p:par>
                            </p:childTnLst>
                          </p:cTn>
                        </p:par>
                        <p:par>
                          <p:cTn id="13" fill="hold" nodeType="afterGroup">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02413"/>
                                        </p:tgtEl>
                                        <p:attrNameLst>
                                          <p:attrName>style.visibility</p:attrName>
                                        </p:attrNameLst>
                                      </p:cBhvr>
                                      <p:to>
                                        <p:strVal val="visible"/>
                                      </p:to>
                                    </p:set>
                                    <p:animEffect transition="in" filter="wipe(left)">
                                      <p:cBhvr>
                                        <p:cTn id="16" dur="1000"/>
                                        <p:tgtEl>
                                          <p:spTgt spid="102413"/>
                                        </p:tgtEl>
                                      </p:cBhvr>
                                    </p:animEffect>
                                  </p:childTnLst>
                                </p:cTn>
                              </p:par>
                            </p:childTnLst>
                          </p:cTn>
                        </p:par>
                        <p:par>
                          <p:cTn id="17" fill="hold" nodeType="afterGroup">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02414"/>
                                        </p:tgtEl>
                                        <p:attrNameLst>
                                          <p:attrName>style.visibility</p:attrName>
                                        </p:attrNameLst>
                                      </p:cBhvr>
                                      <p:to>
                                        <p:strVal val="visible"/>
                                      </p:to>
                                    </p:set>
                                    <p:animEffect transition="in" filter="wipe(left)">
                                      <p:cBhvr>
                                        <p:cTn id="20" dur="1000"/>
                                        <p:tgtEl>
                                          <p:spTgt spid="10241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2411"/>
                                        </p:tgtEl>
                                        <p:attrNameLst>
                                          <p:attrName>style.visibility</p:attrName>
                                        </p:attrNameLst>
                                      </p:cBhvr>
                                      <p:to>
                                        <p:strVal val="visible"/>
                                      </p:to>
                                    </p:set>
                                    <p:animEffect transition="in" filter="fade">
                                      <p:cBhvr>
                                        <p:cTn id="25" dur="1000"/>
                                        <p:tgtEl>
                                          <p:spTgt spid="102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0" grpId="0"/>
      <p:bldP spid="102411" grpId="0"/>
      <p:bldP spid="102412" grpId="0" animBg="1"/>
      <p:bldP spid="102413" grpId="0" animBg="1"/>
      <p:bldP spid="1024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angelight1"/>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6172200" y="260350"/>
            <a:ext cx="2743200" cy="4235450"/>
          </a:xfrm>
          <a:noFill/>
          <a:extLst>
            <a:ext uri="{909E8E84-426E-40DD-AFC4-6F175D3DCCD1}">
              <a14:hiddenFill xmlns:a14="http://schemas.microsoft.com/office/drawing/2010/main">
                <a:solidFill>
                  <a:srgbClr val="FFFFFF"/>
                </a:solidFill>
              </a14:hiddenFill>
            </a:ext>
          </a:extLst>
        </p:spPr>
      </p:pic>
      <p:sp>
        <p:nvSpPr>
          <p:cNvPr id="6147" name="Text Box 7"/>
          <p:cNvSpPr txBox="1">
            <a:spLocks noChangeArrowheads="1"/>
          </p:cNvSpPr>
          <p:nvPr/>
        </p:nvSpPr>
        <p:spPr bwMode="auto">
          <a:xfrm>
            <a:off x="455613" y="528638"/>
            <a:ext cx="5410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n-US" altLang="en-US" sz="4400" b="1">
                <a:latin typeface="Tahoma" pitchFamily="34" charset="0"/>
              </a:rPr>
              <a:t>Why the disguise? </a:t>
            </a:r>
          </a:p>
        </p:txBody>
      </p:sp>
      <p:sp>
        <p:nvSpPr>
          <p:cNvPr id="7176" name="Text Box 8"/>
          <p:cNvSpPr txBox="1">
            <a:spLocks noChangeArrowheads="1"/>
          </p:cNvSpPr>
          <p:nvPr/>
        </p:nvSpPr>
        <p:spPr bwMode="auto">
          <a:xfrm>
            <a:off x="455613" y="1371600"/>
            <a:ext cx="86868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lnSpc>
                <a:spcPct val="115000"/>
              </a:lnSpc>
              <a:spcBef>
                <a:spcPct val="50000"/>
              </a:spcBef>
            </a:pPr>
            <a:r>
              <a:rPr lang="en-US" altLang="en-US" sz="3600" b="1" dirty="0">
                <a:latin typeface="Tahoma" pitchFamily="34" charset="0"/>
              </a:rPr>
              <a:t>Isaiah 14:13-14  KJV</a:t>
            </a:r>
            <a:br>
              <a:rPr lang="en-US" altLang="en-US" sz="3600" b="1" dirty="0">
                <a:latin typeface="Tahoma" pitchFamily="34" charset="0"/>
              </a:rPr>
            </a:br>
            <a:r>
              <a:rPr lang="en-US" altLang="en-US" sz="3200" dirty="0">
                <a:latin typeface="Tahoma" pitchFamily="34" charset="0"/>
              </a:rPr>
              <a:t>For thou (Lucifer) hast said in</a:t>
            </a:r>
            <a:br>
              <a:rPr lang="en-US" altLang="en-US" sz="3200" dirty="0">
                <a:latin typeface="Tahoma" pitchFamily="34" charset="0"/>
              </a:rPr>
            </a:br>
            <a:r>
              <a:rPr lang="en-US" altLang="en-US" sz="3200" dirty="0" err="1">
                <a:latin typeface="Tahoma" pitchFamily="34" charset="0"/>
              </a:rPr>
              <a:t>thine</a:t>
            </a:r>
            <a:r>
              <a:rPr lang="en-US" altLang="en-US" sz="3200" dirty="0">
                <a:latin typeface="Tahoma" pitchFamily="34" charset="0"/>
              </a:rPr>
              <a:t> heart, I will ascend into</a:t>
            </a:r>
            <a:br>
              <a:rPr lang="en-US" altLang="en-US" sz="3200" dirty="0">
                <a:latin typeface="Tahoma" pitchFamily="34" charset="0"/>
              </a:rPr>
            </a:br>
            <a:r>
              <a:rPr lang="en-US" altLang="en-US" sz="3200" dirty="0">
                <a:latin typeface="Tahoma" pitchFamily="34" charset="0"/>
              </a:rPr>
              <a:t>heaven, I will exalt my throne</a:t>
            </a:r>
            <a:br>
              <a:rPr lang="en-US" altLang="en-US" sz="3200" dirty="0">
                <a:latin typeface="Tahoma" pitchFamily="34" charset="0"/>
              </a:rPr>
            </a:br>
            <a:r>
              <a:rPr lang="en-US" altLang="en-US" sz="3200" dirty="0">
                <a:latin typeface="Tahoma" pitchFamily="34" charset="0"/>
              </a:rPr>
              <a:t>above the stars of God: I will </a:t>
            </a:r>
            <a:br>
              <a:rPr lang="en-US" altLang="en-US" sz="3200" dirty="0">
                <a:latin typeface="Tahoma" pitchFamily="34" charset="0"/>
              </a:rPr>
            </a:br>
            <a:r>
              <a:rPr lang="en-US" altLang="en-US" sz="3200" dirty="0">
                <a:latin typeface="Tahoma" pitchFamily="34" charset="0"/>
              </a:rPr>
              <a:t>sit also upon the congregation, </a:t>
            </a:r>
            <a:br>
              <a:rPr lang="en-US" altLang="en-US" sz="3200" dirty="0">
                <a:latin typeface="Tahoma" pitchFamily="34" charset="0"/>
              </a:rPr>
            </a:br>
            <a:r>
              <a:rPr lang="en-US" altLang="en-US" sz="3200" dirty="0">
                <a:latin typeface="Tahoma" pitchFamily="34" charset="0"/>
              </a:rPr>
              <a:t>in the sides of the north: I will ascend above the heights of the clouds; I will be like the most High.</a:t>
            </a:r>
          </a:p>
        </p:txBody>
      </p:sp>
      <p:sp>
        <p:nvSpPr>
          <p:cNvPr id="7177" name="Line 9"/>
          <p:cNvSpPr>
            <a:spLocks noChangeShapeType="1"/>
          </p:cNvSpPr>
          <p:nvPr/>
        </p:nvSpPr>
        <p:spPr bwMode="auto">
          <a:xfrm>
            <a:off x="5257800" y="5943600"/>
            <a:ext cx="297180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8" name="Line 10"/>
          <p:cNvSpPr>
            <a:spLocks noChangeShapeType="1"/>
          </p:cNvSpPr>
          <p:nvPr/>
        </p:nvSpPr>
        <p:spPr bwMode="auto">
          <a:xfrm>
            <a:off x="533400" y="6553200"/>
            <a:ext cx="182880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 name="Group 13"/>
          <p:cNvGrpSpPr>
            <a:grpSpLocks/>
          </p:cNvGrpSpPr>
          <p:nvPr/>
        </p:nvGrpSpPr>
        <p:grpSpPr bwMode="auto">
          <a:xfrm>
            <a:off x="6751910" y="5404208"/>
            <a:ext cx="792163" cy="584199"/>
            <a:chOff x="4100" y="3426"/>
            <a:chExt cx="499" cy="368"/>
          </a:xfrm>
        </p:grpSpPr>
        <p:sp>
          <p:nvSpPr>
            <p:cNvPr id="6152" name="Line 11"/>
            <p:cNvSpPr>
              <a:spLocks noChangeShapeType="1"/>
            </p:cNvSpPr>
            <p:nvPr/>
          </p:nvSpPr>
          <p:spPr bwMode="auto">
            <a:xfrm>
              <a:off x="4128" y="3740"/>
              <a:ext cx="432"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3" name="Text Box 12"/>
            <p:cNvSpPr txBox="1">
              <a:spLocks noChangeArrowheads="1"/>
            </p:cNvSpPr>
            <p:nvPr/>
          </p:nvSpPr>
          <p:spPr bwMode="auto">
            <a:xfrm>
              <a:off x="4100" y="3426"/>
              <a:ext cx="499"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r>
                <a:rPr lang="en-US" altLang="en-US" sz="3200" dirty="0" smtClean="0">
                  <a:solidFill>
                    <a:srgbClr val="FFFF00"/>
                  </a:solidFill>
                  <a:latin typeface="Tahoma" pitchFamily="34" charset="0"/>
                </a:rPr>
                <a:t>like</a:t>
              </a:r>
              <a:endParaRPr lang="en-US" altLang="en-US" sz="3200" dirty="0">
                <a:solidFill>
                  <a:srgbClr val="FFFF00"/>
                </a:solidFill>
                <a:latin typeface="Tahoma" pitchFamily="34"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6"/>
                                        </p:tgtEl>
                                        <p:attrNameLst>
                                          <p:attrName>style.visibility</p:attrName>
                                        </p:attrNameLst>
                                      </p:cBhvr>
                                      <p:to>
                                        <p:strVal val="visible"/>
                                      </p:to>
                                    </p:set>
                                    <p:animEffect transition="in" filter="fade">
                                      <p:cBhvr>
                                        <p:cTn id="7" dur="1000"/>
                                        <p:tgtEl>
                                          <p:spTgt spid="71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177"/>
                                        </p:tgtEl>
                                        <p:attrNameLst>
                                          <p:attrName>style.visibility</p:attrName>
                                        </p:attrNameLst>
                                      </p:cBhvr>
                                      <p:to>
                                        <p:strVal val="visible"/>
                                      </p:to>
                                    </p:set>
                                    <p:animEffect transition="in" filter="wipe(left)">
                                      <p:cBhvr>
                                        <p:cTn id="12" dur="1000"/>
                                        <p:tgtEl>
                                          <p:spTgt spid="7177"/>
                                        </p:tgtEl>
                                      </p:cBhvr>
                                    </p:animEffect>
                                  </p:childTnLst>
                                </p:cTn>
                              </p:par>
                            </p:childTnLst>
                          </p:cTn>
                        </p:par>
                        <p:par>
                          <p:cTn id="13" fill="hold" nodeType="afterGroup">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7178"/>
                                        </p:tgtEl>
                                        <p:attrNameLst>
                                          <p:attrName>style.visibility</p:attrName>
                                        </p:attrNameLst>
                                      </p:cBhvr>
                                      <p:to>
                                        <p:strVal val="visible"/>
                                      </p:to>
                                    </p:set>
                                    <p:animEffect transition="in" filter="wipe(left)">
                                      <p:cBhvr>
                                        <p:cTn id="16" dur="1000"/>
                                        <p:tgtEl>
                                          <p:spTgt spid="717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p:bldP spid="7177" grpId="0" animBg="1"/>
      <p:bldP spid="717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conquistadors"/>
          <p:cNvPicPr>
            <a:picLocks noGrp="1" noChangeAspect="1" noChangeArrowheads="1"/>
          </p:cNvPicPr>
          <p:nvPr>
            <p:ph idx="4294967295"/>
          </p:nvPr>
        </p:nvPicPr>
        <p:blipFill>
          <a:blip r:embed="rId2" cstate="print">
            <a:lum bright="64000" contrast="-80000"/>
            <a:extLst>
              <a:ext uri="{28A0092B-C50C-407E-A947-70E740481C1C}">
                <a14:useLocalDpi xmlns:a14="http://schemas.microsoft.com/office/drawing/2010/main" val="0"/>
              </a:ext>
            </a:extLst>
          </a:blip>
          <a:srcRect r="-732"/>
          <a:stretch>
            <a:fillRect/>
          </a:stretch>
        </p:blipFill>
        <p:spPr>
          <a:xfrm>
            <a:off x="-76200" y="0"/>
            <a:ext cx="9372600" cy="6858000"/>
          </a:xfrm>
          <a:noFill/>
          <a:extLst>
            <a:ext uri="{909E8E84-426E-40DD-AFC4-6F175D3DCCD1}">
              <a14:hiddenFill xmlns:a14="http://schemas.microsoft.com/office/drawing/2010/main">
                <a:solidFill>
                  <a:srgbClr val="FFFFFF"/>
                </a:solidFill>
              </a14:hiddenFill>
            </a:ext>
          </a:extLst>
        </p:spPr>
      </p:pic>
      <p:sp>
        <p:nvSpPr>
          <p:cNvPr id="43011" name="Rectangle 7"/>
          <p:cNvSpPr>
            <a:spLocks noChangeArrowheads="1"/>
          </p:cNvSpPr>
          <p:nvPr/>
        </p:nvSpPr>
        <p:spPr bwMode="auto">
          <a:xfrm>
            <a:off x="455613" y="528638"/>
            <a:ext cx="8763000"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lnSpc>
                <a:spcPct val="115000"/>
              </a:lnSpc>
            </a:pPr>
            <a:r>
              <a:rPr lang="en-US" altLang="en-US" sz="3600">
                <a:solidFill>
                  <a:schemeClr val="bg2"/>
                </a:solidFill>
                <a:latin typeface="Arial" charset="0"/>
              </a:rPr>
              <a:t>“If you do not do this, and wickedly and intentionally delay to do so, I certify to you that, with the help of God, we shall forcibly enter into your country and shall make war against you in all ways and manners that we can, and shall subject you to the yoke and obedience of the Church and of their Highness; </a:t>
            </a:r>
            <a:r>
              <a:rPr lang="en-US" altLang="en-US" sz="3600">
                <a:solidFill>
                  <a:schemeClr val="bg2"/>
                </a:solidFill>
                <a:latin typeface="Tahoma" pitchFamily="34" charset="0"/>
              </a:rPr>
              <a:t>we shall take you and your wives and your children,</a:t>
            </a:r>
            <a:r>
              <a:rPr lang="en-US" altLang="en-US"/>
              <a:t> </a:t>
            </a:r>
          </a:p>
        </p:txBody>
      </p:sp>
      <p:sp>
        <p:nvSpPr>
          <p:cNvPr id="43012" name="Line 8"/>
          <p:cNvSpPr>
            <a:spLocks noChangeShapeType="1"/>
          </p:cNvSpPr>
          <p:nvPr/>
        </p:nvSpPr>
        <p:spPr bwMode="auto">
          <a:xfrm>
            <a:off x="2590800" y="1143000"/>
            <a:ext cx="6096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57" name="Line 9"/>
          <p:cNvSpPr>
            <a:spLocks noChangeShapeType="1"/>
          </p:cNvSpPr>
          <p:nvPr/>
        </p:nvSpPr>
        <p:spPr bwMode="auto">
          <a:xfrm>
            <a:off x="1524000" y="2438400"/>
            <a:ext cx="41148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58" name="Line 10"/>
          <p:cNvSpPr>
            <a:spLocks noChangeShapeType="1"/>
          </p:cNvSpPr>
          <p:nvPr/>
        </p:nvSpPr>
        <p:spPr bwMode="auto">
          <a:xfrm>
            <a:off x="4038600" y="4343400"/>
            <a:ext cx="46482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59" name="Line 11"/>
          <p:cNvSpPr>
            <a:spLocks noChangeShapeType="1"/>
          </p:cNvSpPr>
          <p:nvPr/>
        </p:nvSpPr>
        <p:spPr bwMode="auto">
          <a:xfrm>
            <a:off x="457200" y="4953000"/>
            <a:ext cx="84582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0" name="Line 12"/>
          <p:cNvSpPr>
            <a:spLocks noChangeShapeType="1"/>
          </p:cNvSpPr>
          <p:nvPr/>
        </p:nvSpPr>
        <p:spPr bwMode="auto">
          <a:xfrm>
            <a:off x="533400" y="5638800"/>
            <a:ext cx="29718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4457"/>
                                        </p:tgtEl>
                                        <p:attrNameLst>
                                          <p:attrName>style.visibility</p:attrName>
                                        </p:attrNameLst>
                                      </p:cBhvr>
                                      <p:to>
                                        <p:strVal val="visible"/>
                                      </p:to>
                                    </p:set>
                                    <p:animEffect transition="in" filter="wipe(left)">
                                      <p:cBhvr>
                                        <p:cTn id="7" dur="1000"/>
                                        <p:tgtEl>
                                          <p:spTgt spid="1044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4458"/>
                                        </p:tgtEl>
                                        <p:attrNameLst>
                                          <p:attrName>style.visibility</p:attrName>
                                        </p:attrNameLst>
                                      </p:cBhvr>
                                      <p:to>
                                        <p:strVal val="visible"/>
                                      </p:to>
                                    </p:set>
                                    <p:animEffect transition="in" filter="wipe(left)">
                                      <p:cBhvr>
                                        <p:cTn id="12" dur="1000"/>
                                        <p:tgtEl>
                                          <p:spTgt spid="104458"/>
                                        </p:tgtEl>
                                      </p:cBhvr>
                                    </p:animEffect>
                                  </p:childTnLst>
                                </p:cTn>
                              </p:par>
                            </p:childTnLst>
                          </p:cTn>
                        </p:par>
                        <p:par>
                          <p:cTn id="13" fill="hold" nodeType="afterGroup">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04459"/>
                                        </p:tgtEl>
                                        <p:attrNameLst>
                                          <p:attrName>style.visibility</p:attrName>
                                        </p:attrNameLst>
                                      </p:cBhvr>
                                      <p:to>
                                        <p:strVal val="visible"/>
                                      </p:to>
                                    </p:set>
                                    <p:animEffect transition="in" filter="wipe(left)">
                                      <p:cBhvr>
                                        <p:cTn id="16" dur="1000"/>
                                        <p:tgtEl>
                                          <p:spTgt spid="104459"/>
                                        </p:tgtEl>
                                      </p:cBhvr>
                                    </p:animEffect>
                                  </p:childTnLst>
                                </p:cTn>
                              </p:par>
                            </p:childTnLst>
                          </p:cTn>
                        </p:par>
                        <p:par>
                          <p:cTn id="17" fill="hold" nodeType="afterGroup">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04460"/>
                                        </p:tgtEl>
                                        <p:attrNameLst>
                                          <p:attrName>style.visibility</p:attrName>
                                        </p:attrNameLst>
                                      </p:cBhvr>
                                      <p:to>
                                        <p:strVal val="visible"/>
                                      </p:to>
                                    </p:set>
                                    <p:animEffect transition="in" filter="wipe(left)">
                                      <p:cBhvr>
                                        <p:cTn id="20" dur="1000"/>
                                        <p:tgtEl>
                                          <p:spTgt spid="104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7" grpId="0" animBg="1"/>
      <p:bldP spid="104458" grpId="0" animBg="1"/>
      <p:bldP spid="104459" grpId="0" animBg="1"/>
      <p:bldP spid="10446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6" descr="conquistadors"/>
          <p:cNvPicPr>
            <a:picLocks noChangeAspect="1" noChangeArrowheads="1"/>
          </p:cNvPicPr>
          <p:nvPr/>
        </p:nvPicPr>
        <p:blipFill>
          <a:blip r:embed="rId2" cstate="print">
            <a:lum bright="64000" contrast="-80000"/>
            <a:extLst>
              <a:ext uri="{28A0092B-C50C-407E-A947-70E740481C1C}">
                <a14:useLocalDpi xmlns:a14="http://schemas.microsoft.com/office/drawing/2010/main" val="0"/>
              </a:ext>
            </a:extLst>
          </a:blip>
          <a:srcRect r="-732"/>
          <a:stretch>
            <a:fillRect/>
          </a:stretch>
        </p:blipFill>
        <p:spPr bwMode="auto">
          <a:xfrm>
            <a:off x="-7620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4"/>
          <p:cNvSpPr>
            <a:spLocks noChangeArrowheads="1"/>
          </p:cNvSpPr>
          <p:nvPr/>
        </p:nvSpPr>
        <p:spPr bwMode="auto">
          <a:xfrm>
            <a:off x="455613" y="528638"/>
            <a:ext cx="7848600" cy="556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nSpc>
                <a:spcPct val="115000"/>
              </a:lnSpc>
            </a:pPr>
            <a:r>
              <a:rPr lang="en-US" altLang="en-US" sz="3600">
                <a:solidFill>
                  <a:schemeClr val="bg2"/>
                </a:solidFill>
                <a:latin typeface="Tahoma" pitchFamily="34" charset="0"/>
              </a:rPr>
              <a:t>“and shall make slaves of them, and as such sell and dispose of them as their Highnesses may command…and we protest that the deaths and losses which shall accrue from this are your fault, and not that of their Highnesses, or ours, nor of these gentlemen who come with us.”   </a:t>
            </a:r>
            <a:br>
              <a:rPr lang="en-US" altLang="en-US" sz="3600">
                <a:solidFill>
                  <a:schemeClr val="bg2"/>
                </a:solidFill>
                <a:latin typeface="Tahoma" pitchFamily="34" charset="0"/>
              </a:rPr>
            </a:br>
            <a:endParaRPr lang="en-US" altLang="en-US" sz="2400">
              <a:solidFill>
                <a:schemeClr val="bg2"/>
              </a:solidFill>
              <a:latin typeface="Tahoma" pitchFamily="34" charset="0"/>
            </a:endParaRPr>
          </a:p>
        </p:txBody>
      </p:sp>
      <p:sp>
        <p:nvSpPr>
          <p:cNvPr id="203783" name="Line 7"/>
          <p:cNvSpPr>
            <a:spLocks noChangeShapeType="1"/>
          </p:cNvSpPr>
          <p:nvPr/>
        </p:nvSpPr>
        <p:spPr bwMode="auto">
          <a:xfrm>
            <a:off x="1600200" y="1219200"/>
            <a:ext cx="52578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4" name="Line 8"/>
          <p:cNvSpPr>
            <a:spLocks noChangeShapeType="1"/>
          </p:cNvSpPr>
          <p:nvPr/>
        </p:nvSpPr>
        <p:spPr bwMode="auto">
          <a:xfrm>
            <a:off x="2133600" y="1828800"/>
            <a:ext cx="56388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a:off x="533400" y="2438400"/>
            <a:ext cx="64770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6" name="Line 10"/>
          <p:cNvSpPr>
            <a:spLocks noChangeShapeType="1"/>
          </p:cNvSpPr>
          <p:nvPr/>
        </p:nvSpPr>
        <p:spPr bwMode="auto">
          <a:xfrm>
            <a:off x="4572000" y="3048000"/>
            <a:ext cx="36576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7" name="Line 11"/>
          <p:cNvSpPr>
            <a:spLocks noChangeShapeType="1"/>
          </p:cNvSpPr>
          <p:nvPr/>
        </p:nvSpPr>
        <p:spPr bwMode="auto">
          <a:xfrm>
            <a:off x="7086600" y="3733800"/>
            <a:ext cx="9906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8" name="Line 12"/>
          <p:cNvSpPr>
            <a:spLocks noChangeShapeType="1"/>
          </p:cNvSpPr>
          <p:nvPr/>
        </p:nvSpPr>
        <p:spPr bwMode="auto">
          <a:xfrm>
            <a:off x="533400" y="4343400"/>
            <a:ext cx="9906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9" name="Line 13"/>
          <p:cNvSpPr>
            <a:spLocks noChangeShapeType="1"/>
          </p:cNvSpPr>
          <p:nvPr/>
        </p:nvSpPr>
        <p:spPr bwMode="auto">
          <a:xfrm>
            <a:off x="2590800" y="4343400"/>
            <a:ext cx="32766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90" name="Line 14"/>
          <p:cNvSpPr>
            <a:spLocks noChangeShapeType="1"/>
          </p:cNvSpPr>
          <p:nvPr/>
        </p:nvSpPr>
        <p:spPr bwMode="auto">
          <a:xfrm>
            <a:off x="533400" y="4953000"/>
            <a:ext cx="22860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3783"/>
                                        </p:tgtEl>
                                        <p:attrNameLst>
                                          <p:attrName>style.visibility</p:attrName>
                                        </p:attrNameLst>
                                      </p:cBhvr>
                                      <p:to>
                                        <p:strVal val="visible"/>
                                      </p:to>
                                    </p:set>
                                    <p:animEffect transition="in" filter="wipe(left)">
                                      <p:cBhvr>
                                        <p:cTn id="7" dur="1000"/>
                                        <p:tgtEl>
                                          <p:spTgt spid="2037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3784"/>
                                        </p:tgtEl>
                                        <p:attrNameLst>
                                          <p:attrName>style.visibility</p:attrName>
                                        </p:attrNameLst>
                                      </p:cBhvr>
                                      <p:to>
                                        <p:strVal val="visible"/>
                                      </p:to>
                                    </p:set>
                                    <p:animEffect transition="in" filter="wipe(left)">
                                      <p:cBhvr>
                                        <p:cTn id="12" dur="1000"/>
                                        <p:tgtEl>
                                          <p:spTgt spid="203784"/>
                                        </p:tgtEl>
                                      </p:cBhvr>
                                    </p:animEffect>
                                  </p:childTnLst>
                                </p:cTn>
                              </p:par>
                            </p:childTnLst>
                          </p:cTn>
                        </p:par>
                        <p:par>
                          <p:cTn id="13" fill="hold" nodeType="afterGroup">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03785"/>
                                        </p:tgtEl>
                                        <p:attrNameLst>
                                          <p:attrName>style.visibility</p:attrName>
                                        </p:attrNameLst>
                                      </p:cBhvr>
                                      <p:to>
                                        <p:strVal val="visible"/>
                                      </p:to>
                                    </p:set>
                                    <p:animEffect transition="in" filter="wipe(left)">
                                      <p:cBhvr>
                                        <p:cTn id="16" dur="1000"/>
                                        <p:tgtEl>
                                          <p:spTgt spid="20378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3786"/>
                                        </p:tgtEl>
                                        <p:attrNameLst>
                                          <p:attrName>style.visibility</p:attrName>
                                        </p:attrNameLst>
                                      </p:cBhvr>
                                      <p:to>
                                        <p:strVal val="visible"/>
                                      </p:to>
                                    </p:set>
                                    <p:animEffect transition="in" filter="wipe(left)">
                                      <p:cBhvr>
                                        <p:cTn id="21" dur="1000"/>
                                        <p:tgtEl>
                                          <p:spTgt spid="20378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3787"/>
                                        </p:tgtEl>
                                        <p:attrNameLst>
                                          <p:attrName>style.visibility</p:attrName>
                                        </p:attrNameLst>
                                      </p:cBhvr>
                                      <p:to>
                                        <p:strVal val="visible"/>
                                      </p:to>
                                    </p:set>
                                    <p:animEffect transition="in" filter="wipe(left)">
                                      <p:cBhvr>
                                        <p:cTn id="26" dur="1000"/>
                                        <p:tgtEl>
                                          <p:spTgt spid="203787"/>
                                        </p:tgtEl>
                                      </p:cBhvr>
                                    </p:animEffect>
                                  </p:childTnLst>
                                </p:cTn>
                              </p:par>
                            </p:childTnLst>
                          </p:cTn>
                        </p:par>
                        <p:par>
                          <p:cTn id="27" fill="hold" nodeType="afterGroup">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203788"/>
                                        </p:tgtEl>
                                        <p:attrNameLst>
                                          <p:attrName>style.visibility</p:attrName>
                                        </p:attrNameLst>
                                      </p:cBhvr>
                                      <p:to>
                                        <p:strVal val="visible"/>
                                      </p:to>
                                    </p:set>
                                    <p:animEffect transition="in" filter="wipe(left)">
                                      <p:cBhvr>
                                        <p:cTn id="30" dur="1000"/>
                                        <p:tgtEl>
                                          <p:spTgt spid="203788"/>
                                        </p:tgtEl>
                                      </p:cBhvr>
                                    </p:animEffect>
                                  </p:childTnLst>
                                </p:cTn>
                              </p:par>
                            </p:childTnLst>
                          </p:cTn>
                        </p:par>
                        <p:par>
                          <p:cTn id="31" fill="hold" nodeType="afterGroup">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203789"/>
                                        </p:tgtEl>
                                        <p:attrNameLst>
                                          <p:attrName>style.visibility</p:attrName>
                                        </p:attrNameLst>
                                      </p:cBhvr>
                                      <p:to>
                                        <p:strVal val="visible"/>
                                      </p:to>
                                    </p:set>
                                    <p:animEffect transition="in" filter="wipe(left)">
                                      <p:cBhvr>
                                        <p:cTn id="34" dur="1000"/>
                                        <p:tgtEl>
                                          <p:spTgt spid="203789"/>
                                        </p:tgtEl>
                                      </p:cBhvr>
                                    </p:animEffect>
                                  </p:childTnLst>
                                </p:cTn>
                              </p:par>
                            </p:childTnLst>
                          </p:cTn>
                        </p:par>
                        <p:par>
                          <p:cTn id="35" fill="hold" nodeType="afterGroup">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203790"/>
                                        </p:tgtEl>
                                        <p:attrNameLst>
                                          <p:attrName>style.visibility</p:attrName>
                                        </p:attrNameLst>
                                      </p:cBhvr>
                                      <p:to>
                                        <p:strVal val="visible"/>
                                      </p:to>
                                    </p:set>
                                    <p:animEffect transition="in" filter="wipe(left)">
                                      <p:cBhvr>
                                        <p:cTn id="38" dur="1000"/>
                                        <p:tgtEl>
                                          <p:spTgt spid="203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3" grpId="0" animBg="1"/>
      <p:bldP spid="203784" grpId="0" animBg="1"/>
      <p:bldP spid="203785" grpId="0" animBg="1"/>
      <p:bldP spid="203786" grpId="0" animBg="1"/>
      <p:bldP spid="203787" grpId="0" animBg="1"/>
      <p:bldP spid="203788" grpId="0" animBg="1"/>
      <p:bldP spid="203789" grpId="0" animBg="1"/>
      <p:bldP spid="20379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conquistadors"/>
          <p:cNvPicPr>
            <a:picLocks noChangeAspect="1" noChangeArrowheads="1"/>
          </p:cNvPicPr>
          <p:nvPr/>
        </p:nvPicPr>
        <p:blipFill>
          <a:blip r:embed="rId2" cstate="print">
            <a:lum bright="64000" contrast="-80000"/>
            <a:extLst>
              <a:ext uri="{28A0092B-C50C-407E-A947-70E740481C1C}">
                <a14:useLocalDpi xmlns:a14="http://schemas.microsoft.com/office/drawing/2010/main" val="0"/>
              </a:ext>
            </a:extLst>
          </a:blip>
          <a:srcRect r="-732"/>
          <a:stretch>
            <a:fillRect/>
          </a:stretch>
        </p:blipFill>
        <p:spPr bwMode="auto">
          <a:xfrm>
            <a:off x="-7620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5"/>
          <p:cNvSpPr txBox="1">
            <a:spLocks noChangeArrowheads="1"/>
          </p:cNvSpPr>
          <p:nvPr/>
        </p:nvSpPr>
        <p:spPr bwMode="auto">
          <a:xfrm>
            <a:off x="455613" y="381000"/>
            <a:ext cx="77724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3600" dirty="0">
                <a:solidFill>
                  <a:schemeClr val="bg2"/>
                </a:solidFill>
                <a:latin typeface="Tahoma" pitchFamily="34" charset="0"/>
              </a:rPr>
              <a:t>“The </a:t>
            </a:r>
            <a:r>
              <a:rPr lang="en-US" altLang="en-US" sz="3600" dirty="0" err="1">
                <a:solidFill>
                  <a:schemeClr val="bg2"/>
                </a:solidFill>
                <a:latin typeface="Tahoma" pitchFamily="34" charset="0"/>
              </a:rPr>
              <a:t>Requerimiento</a:t>
            </a:r>
            <a:r>
              <a:rPr lang="en-US" altLang="en-US" sz="3600" dirty="0">
                <a:solidFill>
                  <a:schemeClr val="bg2"/>
                </a:solidFill>
                <a:latin typeface="Tahoma" pitchFamily="34" charset="0"/>
              </a:rPr>
              <a:t> was read in Spanish to the Indians who could not understand it  </a:t>
            </a:r>
          </a:p>
        </p:txBody>
      </p:sp>
      <p:sp>
        <p:nvSpPr>
          <p:cNvPr id="204806" name="Text Box 6"/>
          <p:cNvSpPr txBox="1">
            <a:spLocks noChangeArrowheads="1"/>
          </p:cNvSpPr>
          <p:nvPr/>
        </p:nvSpPr>
        <p:spPr bwMode="auto">
          <a:xfrm>
            <a:off x="455612" y="2337484"/>
            <a:ext cx="80025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3600" dirty="0">
                <a:solidFill>
                  <a:schemeClr val="bg2"/>
                </a:solidFill>
                <a:latin typeface="Tahoma" pitchFamily="34" charset="0"/>
              </a:rPr>
              <a:t>It became a </a:t>
            </a:r>
            <a:r>
              <a:rPr lang="en-US" altLang="en-US" sz="3600" dirty="0" smtClean="0">
                <a:solidFill>
                  <a:schemeClr val="bg2"/>
                </a:solidFill>
                <a:latin typeface="Tahoma" pitchFamily="34" charset="0"/>
              </a:rPr>
              <a:t>‘ceremony </a:t>
            </a:r>
            <a:r>
              <a:rPr lang="en-US" altLang="en-US" sz="3600" dirty="0">
                <a:solidFill>
                  <a:schemeClr val="bg2"/>
                </a:solidFill>
                <a:latin typeface="Tahoma" pitchFamily="34" charset="0"/>
              </a:rPr>
              <a:t>of </a:t>
            </a:r>
            <a:r>
              <a:rPr lang="en-US" altLang="en-US" sz="3600" dirty="0" smtClean="0">
                <a:solidFill>
                  <a:schemeClr val="bg2"/>
                </a:solidFill>
                <a:latin typeface="Tahoma" pitchFamily="34" charset="0"/>
              </a:rPr>
              <a:t>possession’ </a:t>
            </a:r>
            <a:endParaRPr lang="en-US" altLang="en-US" sz="3600" dirty="0">
              <a:solidFill>
                <a:schemeClr val="bg2"/>
              </a:solidFill>
              <a:latin typeface="Tahoma" pitchFamily="34" charset="0"/>
            </a:endParaRPr>
          </a:p>
        </p:txBody>
      </p:sp>
      <p:sp>
        <p:nvSpPr>
          <p:cNvPr id="204807" name="Text Box 7"/>
          <p:cNvSpPr txBox="1">
            <a:spLocks noChangeArrowheads="1"/>
          </p:cNvSpPr>
          <p:nvPr/>
        </p:nvSpPr>
        <p:spPr bwMode="auto">
          <a:xfrm>
            <a:off x="455613" y="3200400"/>
            <a:ext cx="71628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3600" dirty="0">
                <a:solidFill>
                  <a:schemeClr val="bg2"/>
                </a:solidFill>
                <a:latin typeface="Tahoma" pitchFamily="34" charset="0"/>
              </a:rPr>
              <a:t>Allowed Spaniards to justify conquest – and atrocities.” </a:t>
            </a:r>
            <a:br>
              <a:rPr lang="en-US" altLang="en-US" sz="3600" dirty="0">
                <a:solidFill>
                  <a:schemeClr val="bg2"/>
                </a:solidFill>
                <a:latin typeface="Tahoma" pitchFamily="34" charset="0"/>
              </a:rPr>
            </a:br>
            <a:r>
              <a:rPr lang="en-US" altLang="en-US" sz="3600" dirty="0" smtClean="0">
                <a:solidFill>
                  <a:schemeClr val="bg2"/>
                </a:solidFill>
                <a:latin typeface="Tahoma" pitchFamily="34" charset="0"/>
              </a:rPr>
              <a:t/>
            </a:r>
            <a:br>
              <a:rPr lang="en-US" altLang="en-US" sz="3600" dirty="0" smtClean="0">
                <a:solidFill>
                  <a:schemeClr val="bg2"/>
                </a:solidFill>
                <a:latin typeface="Tahoma" pitchFamily="34" charset="0"/>
              </a:rPr>
            </a:br>
            <a:r>
              <a:rPr lang="en-US" altLang="en-US" sz="3200" i="1" dirty="0" smtClean="0">
                <a:solidFill>
                  <a:schemeClr val="bg2"/>
                </a:solidFill>
                <a:latin typeface="Tahoma" pitchFamily="34" charset="0"/>
              </a:rPr>
              <a:t>First </a:t>
            </a:r>
            <a:r>
              <a:rPr lang="en-US" altLang="en-US" sz="3200" i="1" dirty="0">
                <a:solidFill>
                  <a:schemeClr val="bg2"/>
                </a:solidFill>
                <a:latin typeface="Tahoma" pitchFamily="34" charset="0"/>
              </a:rPr>
              <a:t>Peoples</a:t>
            </a:r>
            <a:r>
              <a:rPr lang="en-US" altLang="en-US" sz="3200" dirty="0">
                <a:solidFill>
                  <a:schemeClr val="bg2"/>
                </a:solidFill>
                <a:latin typeface="Tahoma" pitchFamily="34" charset="0"/>
              </a:rPr>
              <a:t>, Collin </a:t>
            </a:r>
            <a:r>
              <a:rPr lang="en-US" altLang="en-US" sz="3200" dirty="0" smtClean="0">
                <a:solidFill>
                  <a:schemeClr val="bg2"/>
                </a:solidFill>
                <a:latin typeface="Tahoma" pitchFamily="34" charset="0"/>
              </a:rPr>
              <a:t>Calloway pp 69,70</a:t>
            </a:r>
            <a:endParaRPr lang="en-US" altLang="en-US" sz="3200" dirty="0">
              <a:solidFill>
                <a:schemeClr val="bg2"/>
              </a:solidFill>
              <a:latin typeface="Tahoma"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06"/>
                                        </p:tgtEl>
                                        <p:attrNameLst>
                                          <p:attrName>style.visibility</p:attrName>
                                        </p:attrNameLst>
                                      </p:cBhvr>
                                      <p:to>
                                        <p:strVal val="visible"/>
                                      </p:to>
                                    </p:set>
                                    <p:animEffect transition="in" filter="fade">
                                      <p:cBhvr>
                                        <p:cTn id="7" dur="1000"/>
                                        <p:tgtEl>
                                          <p:spTgt spid="2048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07"/>
                                        </p:tgtEl>
                                        <p:attrNameLst>
                                          <p:attrName>style.visibility</p:attrName>
                                        </p:attrNameLst>
                                      </p:cBhvr>
                                      <p:to>
                                        <p:strVal val="visible"/>
                                      </p:to>
                                    </p:set>
                                    <p:animEffect transition="in" filter="fade">
                                      <p:cBhvr>
                                        <p:cTn id="12" dur="1000"/>
                                        <p:tgtEl>
                                          <p:spTgt spid="204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6" grpId="0"/>
      <p:bldP spid="20480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4"/>
          <p:cNvSpPr txBox="1">
            <a:spLocks noChangeArrowheads="1"/>
          </p:cNvSpPr>
          <p:nvPr/>
        </p:nvSpPr>
        <p:spPr bwMode="auto">
          <a:xfrm>
            <a:off x="455613" y="528638"/>
            <a:ext cx="86883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4400" b="1">
                <a:latin typeface="Tahoma" pitchFamily="34" charset="0"/>
              </a:rPr>
              <a:t>Did that sound like your God?</a:t>
            </a:r>
          </a:p>
        </p:txBody>
      </p:sp>
      <p:sp>
        <p:nvSpPr>
          <p:cNvPr id="205829" name="Text Box 5"/>
          <p:cNvSpPr txBox="1">
            <a:spLocks noChangeArrowheads="1"/>
          </p:cNvSpPr>
          <p:nvPr/>
        </p:nvSpPr>
        <p:spPr bwMode="auto">
          <a:xfrm>
            <a:off x="455613" y="1605756"/>
            <a:ext cx="70104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4400" b="1">
                <a:latin typeface="Tahoma" pitchFamily="34" charset="0"/>
              </a:rPr>
              <a:t>Did that sound like your brethren?</a:t>
            </a:r>
          </a:p>
        </p:txBody>
      </p:sp>
      <p:sp>
        <p:nvSpPr>
          <p:cNvPr id="205830" name="Text Box 6"/>
          <p:cNvSpPr txBox="1">
            <a:spLocks noChangeArrowheads="1"/>
          </p:cNvSpPr>
          <p:nvPr/>
        </p:nvSpPr>
        <p:spPr bwMode="auto">
          <a:xfrm>
            <a:off x="455613" y="3352800"/>
            <a:ext cx="5030787"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3600" dirty="0">
                <a:latin typeface="Tahoma" pitchFamily="34" charset="0"/>
              </a:rPr>
              <a:t>“He who can make you believe absurdities, can make you commit atrocities.”</a:t>
            </a:r>
          </a:p>
        </p:txBody>
      </p:sp>
      <p:pic>
        <p:nvPicPr>
          <p:cNvPr id="205831"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flipH="1">
            <a:off x="5462788" y="2514600"/>
            <a:ext cx="3452612"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2" name="Text Box 8"/>
          <p:cNvSpPr txBox="1">
            <a:spLocks noChangeArrowheads="1"/>
          </p:cNvSpPr>
          <p:nvPr/>
        </p:nvSpPr>
        <p:spPr bwMode="auto">
          <a:xfrm>
            <a:off x="6400800" y="2667000"/>
            <a:ext cx="152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altLang="en-US" sz="3200" b="1" dirty="0">
                <a:ln w="18000">
                  <a:solidFill>
                    <a:sysClr val="windowText" lastClr="000000"/>
                  </a:solidFill>
                  <a:prstDash val="solid"/>
                  <a:miter lim="800000"/>
                </a:ln>
                <a:effectLst>
                  <a:outerShdw blurRad="25500" dist="23000" dir="7020000" algn="tl">
                    <a:srgbClr val="000000">
                      <a:alpha val="50000"/>
                    </a:srgbClr>
                  </a:outerShdw>
                </a:effectLst>
                <a:latin typeface="Tahoma" pitchFamily="34" charset="0"/>
              </a:rPr>
              <a:t>Jim Jones</a:t>
            </a:r>
          </a:p>
        </p:txBody>
      </p:sp>
      <p:grpSp>
        <p:nvGrpSpPr>
          <p:cNvPr id="2" name="Group 13"/>
          <p:cNvGrpSpPr>
            <a:grpSpLocks/>
          </p:cNvGrpSpPr>
          <p:nvPr/>
        </p:nvGrpSpPr>
        <p:grpSpPr bwMode="auto">
          <a:xfrm>
            <a:off x="0" y="-76200"/>
            <a:ext cx="9144000" cy="7323138"/>
            <a:chOff x="0" y="-288"/>
            <a:chExt cx="5760" cy="4613"/>
          </a:xfrm>
        </p:grpSpPr>
        <p:pic>
          <p:nvPicPr>
            <p:cNvPr id="46088"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8"/>
              <a:ext cx="5760" cy="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4" name="Text Box 10"/>
            <p:cNvSpPr txBox="1">
              <a:spLocks noChangeArrowheads="1"/>
            </p:cNvSpPr>
            <p:nvPr/>
          </p:nvSpPr>
          <p:spPr bwMode="auto">
            <a:xfrm>
              <a:off x="192" y="2208"/>
              <a:ext cx="2256" cy="1442"/>
            </a:xfrm>
            <a:prstGeom prst="rect">
              <a:avLst/>
            </a:prstGeom>
            <a:noFill/>
            <a:ln w="9525">
              <a:noFill/>
              <a:miter lim="800000"/>
              <a:headEnd/>
              <a:tailEnd/>
            </a:ln>
            <a:effectLst/>
          </p:spPr>
          <p:txBody>
            <a:bodyPr>
              <a:spAutoFit/>
            </a:bodyPr>
            <a:lstStyle/>
            <a:p>
              <a:pPr>
                <a:spcBef>
                  <a:spcPct val="50000"/>
                </a:spcBef>
                <a:defRPr/>
              </a:pPr>
              <a:r>
                <a:rPr lang="en-US" sz="3600" b="1" dirty="0">
                  <a:effectLst>
                    <a:outerShdw blurRad="38100" dist="38100" dir="2700000" algn="tl">
                      <a:srgbClr val="000000"/>
                    </a:outerShdw>
                  </a:effectLst>
                  <a:latin typeface="Tahoma" pitchFamily="34" charset="0"/>
                </a:rPr>
                <a:t>The lion was roaring and Satan’s plan was working</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5829"/>
                                        </p:tgtEl>
                                        <p:attrNameLst>
                                          <p:attrName>style.visibility</p:attrName>
                                        </p:attrNameLst>
                                      </p:cBhvr>
                                      <p:to>
                                        <p:strVal val="visible"/>
                                      </p:to>
                                    </p:set>
                                    <p:animEffect transition="in" filter="fade">
                                      <p:cBhvr>
                                        <p:cTn id="7" dur="1000"/>
                                        <p:tgtEl>
                                          <p:spTgt spid="2058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5830"/>
                                        </p:tgtEl>
                                        <p:attrNameLst>
                                          <p:attrName>style.visibility</p:attrName>
                                        </p:attrNameLst>
                                      </p:cBhvr>
                                      <p:to>
                                        <p:strVal val="visible"/>
                                      </p:to>
                                    </p:set>
                                    <p:animEffect transition="in" filter="fade">
                                      <p:cBhvr>
                                        <p:cTn id="12" dur="1000"/>
                                        <p:tgtEl>
                                          <p:spTgt spid="205830"/>
                                        </p:tgtEl>
                                      </p:cBhvr>
                                    </p:animEffect>
                                  </p:childTnLst>
                                </p:cTn>
                              </p:par>
                              <p:par>
                                <p:cTn id="13" presetID="10" presetClass="entr" presetSubtype="0" fill="hold" nodeType="withEffect">
                                  <p:stCondLst>
                                    <p:cond delay="0"/>
                                  </p:stCondLst>
                                  <p:childTnLst>
                                    <p:set>
                                      <p:cBhvr>
                                        <p:cTn id="14" dur="1" fill="hold">
                                          <p:stCondLst>
                                            <p:cond delay="0"/>
                                          </p:stCondLst>
                                        </p:cTn>
                                        <p:tgtEl>
                                          <p:spTgt spid="205831"/>
                                        </p:tgtEl>
                                        <p:attrNameLst>
                                          <p:attrName>style.visibility</p:attrName>
                                        </p:attrNameLst>
                                      </p:cBhvr>
                                      <p:to>
                                        <p:strVal val="visible"/>
                                      </p:to>
                                    </p:set>
                                    <p:animEffect transition="in" filter="fade">
                                      <p:cBhvr>
                                        <p:cTn id="15" dur="1000"/>
                                        <p:tgtEl>
                                          <p:spTgt spid="2058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5832"/>
                                        </p:tgtEl>
                                        <p:attrNameLst>
                                          <p:attrName>style.visibility</p:attrName>
                                        </p:attrNameLst>
                                      </p:cBhvr>
                                      <p:to>
                                        <p:strVal val="visible"/>
                                      </p:to>
                                    </p:set>
                                    <p:animEffect transition="in" filter="fade">
                                      <p:cBhvr>
                                        <p:cTn id="18" dur="1000"/>
                                        <p:tgtEl>
                                          <p:spTgt spid="20583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9" grpId="0"/>
      <p:bldP spid="205830" grpId="0"/>
      <p:bldP spid="20583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7" descr="zebra"/>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52400" y="304800"/>
            <a:ext cx="3340275" cy="2505206"/>
          </a:xfrm>
          <a:noFill/>
          <a:extLst>
            <a:ext uri="{909E8E84-426E-40DD-AFC4-6F175D3DCCD1}">
              <a14:hiddenFill xmlns:a14="http://schemas.microsoft.com/office/drawing/2010/main">
                <a:solidFill>
                  <a:srgbClr val="FFFFFF"/>
                </a:solidFill>
              </a14:hiddenFill>
            </a:ext>
          </a:extLst>
        </p:spPr>
      </p:pic>
      <p:sp>
        <p:nvSpPr>
          <p:cNvPr id="47107" name="Rectangle 10"/>
          <p:cNvSpPr>
            <a:spLocks noChangeArrowheads="1"/>
          </p:cNvSpPr>
          <p:nvPr/>
        </p:nvSpPr>
        <p:spPr bwMode="auto">
          <a:xfrm>
            <a:off x="381000" y="2895600"/>
            <a:ext cx="38100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eaLnBrk="1" hangingPunct="1">
              <a:lnSpc>
                <a:spcPts val="4200"/>
              </a:lnSpc>
            </a:pPr>
            <a:r>
              <a:rPr lang="en-US" altLang="en-US" sz="3200" dirty="0" smtClean="0">
                <a:latin typeface="Tahoma" panose="020B0604030504040204" pitchFamily="34" charset="0"/>
                <a:ea typeface="Tahoma" panose="020B0604030504040204" pitchFamily="34" charset="0"/>
                <a:cs typeface="Tahoma" panose="020B0604030504040204" pitchFamily="34" charset="0"/>
              </a:rPr>
              <a:t>“If </a:t>
            </a:r>
            <a:r>
              <a:rPr lang="en-US" altLang="en-US" sz="3200" dirty="0">
                <a:latin typeface="Tahoma" panose="020B0604030504040204" pitchFamily="34" charset="0"/>
                <a:ea typeface="Tahoma" panose="020B0604030504040204" pitchFamily="34" charset="0"/>
                <a:cs typeface="Tahoma" panose="020B0604030504040204" pitchFamily="34" charset="0"/>
              </a:rPr>
              <a:t>a lion misses its </a:t>
            </a:r>
            <a:r>
              <a:rPr lang="en-US" altLang="en-US" sz="3200" dirty="0" smtClean="0">
                <a:latin typeface="Tahoma" panose="020B0604030504040204" pitchFamily="34" charset="0"/>
                <a:ea typeface="Tahoma" panose="020B0604030504040204" pitchFamily="34" charset="0"/>
                <a:cs typeface="Tahoma" panose="020B0604030504040204" pitchFamily="34" charset="0"/>
              </a:rPr>
              <a:t/>
            </a:r>
            <a:br>
              <a:rPr lang="en-US" altLang="en-US" sz="3200" dirty="0" smtClean="0">
                <a:latin typeface="Tahoma" panose="020B0604030504040204" pitchFamily="34" charset="0"/>
                <a:ea typeface="Tahoma" panose="020B0604030504040204" pitchFamily="34" charset="0"/>
                <a:cs typeface="Tahoma" panose="020B0604030504040204" pitchFamily="34" charset="0"/>
              </a:rPr>
            </a:br>
            <a:r>
              <a:rPr lang="en-US" altLang="en-US" sz="3200" dirty="0" smtClean="0">
                <a:latin typeface="Tahoma" panose="020B0604030504040204" pitchFamily="34" charset="0"/>
                <a:ea typeface="Tahoma" panose="020B0604030504040204" pitchFamily="34" charset="0"/>
                <a:cs typeface="Tahoma" panose="020B0604030504040204" pitchFamily="34" charset="0"/>
              </a:rPr>
              <a:t>quarry </a:t>
            </a:r>
            <a:r>
              <a:rPr lang="en-US" altLang="en-US" sz="3200" dirty="0">
                <a:latin typeface="Tahoma" panose="020B0604030504040204" pitchFamily="34" charset="0"/>
                <a:ea typeface="Tahoma" panose="020B0604030504040204" pitchFamily="34" charset="0"/>
                <a:cs typeface="Tahoma" panose="020B0604030504040204" pitchFamily="34" charset="0"/>
              </a:rPr>
              <a:t>on the initial charge, it does not </a:t>
            </a:r>
            <a:r>
              <a:rPr lang="en-US" altLang="en-US" sz="3200" dirty="0" smtClean="0">
                <a:latin typeface="Tahoma" panose="020B0604030504040204" pitchFamily="34" charset="0"/>
                <a:ea typeface="Tahoma" panose="020B0604030504040204" pitchFamily="34" charset="0"/>
                <a:cs typeface="Tahoma" panose="020B0604030504040204" pitchFamily="34" charset="0"/>
              </a:rPr>
              <a:t/>
            </a:r>
            <a:br>
              <a:rPr lang="en-US" altLang="en-US" sz="3200" dirty="0" smtClean="0">
                <a:latin typeface="Tahoma" panose="020B0604030504040204" pitchFamily="34" charset="0"/>
                <a:ea typeface="Tahoma" panose="020B0604030504040204" pitchFamily="34" charset="0"/>
                <a:cs typeface="Tahoma" panose="020B0604030504040204" pitchFamily="34" charset="0"/>
              </a:rPr>
            </a:br>
            <a:r>
              <a:rPr lang="en-US" altLang="en-US" sz="3200" dirty="0" smtClean="0">
                <a:latin typeface="Tahoma" panose="020B0604030504040204" pitchFamily="34" charset="0"/>
                <a:ea typeface="Tahoma" panose="020B0604030504040204" pitchFamily="34" charset="0"/>
                <a:cs typeface="Tahoma" panose="020B0604030504040204" pitchFamily="34" charset="0"/>
              </a:rPr>
              <a:t>give </a:t>
            </a:r>
            <a:r>
              <a:rPr lang="en-US" altLang="en-US" sz="3200" dirty="0">
                <a:latin typeface="Tahoma" panose="020B0604030504040204" pitchFamily="34" charset="0"/>
                <a:ea typeface="Tahoma" panose="020B0604030504040204" pitchFamily="34" charset="0"/>
                <a:cs typeface="Tahoma" panose="020B0604030504040204" pitchFamily="34" charset="0"/>
              </a:rPr>
              <a:t>pursuit, but quits and looks for new quarry</a:t>
            </a:r>
            <a:r>
              <a:rPr lang="en-US" altLang="en-US" sz="3200" dirty="0" smtClean="0">
                <a:latin typeface="Tahoma" panose="020B0604030504040204" pitchFamily="34" charset="0"/>
                <a:ea typeface="Tahoma" panose="020B0604030504040204" pitchFamily="34" charset="0"/>
                <a:cs typeface="Tahoma" panose="020B0604030504040204" pitchFamily="34" charset="0"/>
              </a:rPr>
              <a:t>.” </a:t>
            </a:r>
            <a:endParaRPr lang="en-US" alt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10603" name="Text Box 11"/>
          <p:cNvSpPr txBox="1">
            <a:spLocks noChangeArrowheads="1"/>
          </p:cNvSpPr>
          <p:nvPr/>
        </p:nvSpPr>
        <p:spPr bwMode="auto">
          <a:xfrm>
            <a:off x="3810000" y="528638"/>
            <a:ext cx="48768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lnSpc>
                <a:spcPts val="4200"/>
              </a:lnSpc>
              <a:spcBef>
                <a:spcPct val="50000"/>
              </a:spcBef>
            </a:pPr>
            <a:r>
              <a:rPr lang="en-US" altLang="en-US" sz="3200" dirty="0">
                <a:latin typeface="Tahoma" panose="020B0604030504040204" pitchFamily="34" charset="0"/>
                <a:ea typeface="Tahoma" panose="020B0604030504040204" pitchFamily="34" charset="0"/>
                <a:cs typeface="Tahoma" panose="020B0604030504040204" pitchFamily="34" charset="0"/>
              </a:rPr>
              <a:t>James 4: 7 - Submit yourselves therefore to God. Resist the devil, and he will flee from you.</a:t>
            </a:r>
          </a:p>
        </p:txBody>
      </p:sp>
      <p:pic>
        <p:nvPicPr>
          <p:cNvPr id="47109" name="Picture 1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571460" y="2971800"/>
            <a:ext cx="442014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0603"/>
                                        </p:tgtEl>
                                        <p:attrNameLst>
                                          <p:attrName>style.visibility</p:attrName>
                                        </p:attrNameLst>
                                      </p:cBhvr>
                                      <p:to>
                                        <p:strVal val="visible"/>
                                      </p:to>
                                    </p:set>
                                    <p:animEffect transition="in" filter="fade">
                                      <p:cBhvr>
                                        <p:cTn id="7" dur="1000"/>
                                        <p:tgtEl>
                                          <p:spTgt spid="110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71" name="Picture 7" descr="jesus-mountain"/>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b="12650"/>
          <a:stretch>
            <a:fillRect/>
          </a:stretch>
        </p:blipFill>
        <p:spPr>
          <a:xfrm>
            <a:off x="5638800" y="3733800"/>
            <a:ext cx="3352800" cy="2971800"/>
          </a:xfrm>
          <a:noFill/>
          <a:extLst>
            <a:ext uri="{909E8E84-426E-40DD-AFC4-6F175D3DCCD1}">
              <a14:hiddenFill xmlns:a14="http://schemas.microsoft.com/office/drawing/2010/main">
                <a:solidFill>
                  <a:srgbClr val="FFFFFF"/>
                </a:solidFill>
              </a14:hiddenFill>
            </a:ext>
          </a:extLst>
        </p:spPr>
      </p:pic>
      <p:sp>
        <p:nvSpPr>
          <p:cNvPr id="48131" name="Text Box 21"/>
          <p:cNvSpPr txBox="1">
            <a:spLocks noChangeArrowheads="1"/>
          </p:cNvSpPr>
          <p:nvPr/>
        </p:nvSpPr>
        <p:spPr bwMode="auto">
          <a:xfrm>
            <a:off x="455613" y="228600"/>
            <a:ext cx="81549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3600" b="1" dirty="0">
                <a:latin typeface="Tahoma" pitchFamily="34" charset="0"/>
              </a:rPr>
              <a:t>How do we resist the devil?</a:t>
            </a:r>
          </a:p>
        </p:txBody>
      </p:sp>
      <p:sp>
        <p:nvSpPr>
          <p:cNvPr id="113686" name="Text Box 22"/>
          <p:cNvSpPr txBox="1">
            <a:spLocks noChangeArrowheads="1"/>
          </p:cNvSpPr>
          <p:nvPr/>
        </p:nvSpPr>
        <p:spPr bwMode="auto">
          <a:xfrm>
            <a:off x="455613" y="1036746"/>
            <a:ext cx="45720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nSpc>
                <a:spcPts val="4200"/>
              </a:lnSpc>
              <a:spcBef>
                <a:spcPct val="50000"/>
              </a:spcBef>
            </a:pPr>
            <a:r>
              <a:rPr lang="en-US" altLang="en-US" sz="3200" dirty="0">
                <a:latin typeface="Tahoma" pitchFamily="34" charset="0"/>
              </a:rPr>
              <a:t>Pray for strength to resist temptation and for increased faith</a:t>
            </a:r>
          </a:p>
        </p:txBody>
      </p:sp>
      <p:pic>
        <p:nvPicPr>
          <p:cNvPr id="113687"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0778" y="1366918"/>
            <a:ext cx="3284621" cy="2290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88" name="Text Box 24"/>
          <p:cNvSpPr txBox="1">
            <a:spLocks noChangeArrowheads="1"/>
          </p:cNvSpPr>
          <p:nvPr/>
        </p:nvSpPr>
        <p:spPr bwMode="auto">
          <a:xfrm>
            <a:off x="455613" y="2971800"/>
            <a:ext cx="5411787"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nSpc>
                <a:spcPts val="4200"/>
              </a:lnSpc>
              <a:spcBef>
                <a:spcPct val="50000"/>
              </a:spcBef>
            </a:pPr>
            <a:r>
              <a:rPr lang="en-US" altLang="en-US" sz="3200" dirty="0">
                <a:latin typeface="Tahoma" pitchFamily="34" charset="0"/>
              </a:rPr>
              <a:t>Study to have sound scriptural answers. Remember Satan did flee when Jesus gave scriptural answers in the wilderness </a:t>
            </a: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097"/>
          <a:stretch/>
        </p:blipFill>
        <p:spPr bwMode="auto">
          <a:xfrm>
            <a:off x="-6629400" y="2217045"/>
            <a:ext cx="6033168" cy="283298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486400" y="1888909"/>
            <a:ext cx="5486400" cy="234205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2000"/>
                                  </p:stCondLst>
                                  <p:childTnLst>
                                    <p:animMotion origin="layout" path="M 1.11111E-6 9.25926E-6 C 0.00625 -0.00277 0.01198 -0.00648 0.0184 -0.00879 C 0.02448 -0.01435 0.03229 -0.0199 0.03941 -0.02268 C 0.04375 -0.02893 0.04878 -0.02824 0.05382 -0.03495 C 0.05851 -0.0412 0.06354 -0.04513 0.06979 -0.04907 C 0.07239 -0.05486 0.07465 -0.0574 0.07882 -0.06134 C 0.08212 -0.06782 0.08594 -0.06944 0.0908 -0.07361 C 0.09479 -0.08171 0.10278 -0.08634 0.1092 -0.0912 C 0.12101 -0.09999 0.13385 -0.10578 0.14601 -0.11388 C 0.1493 -0.11597 0.15312 -0.11597 0.15642 -0.11759 C 0.16614 -0.11689 0.17569 -0.11666 0.18542 -0.11574 C 0.19375 -0.11481 0.20017 -0.10763 0.20781 -0.10532 C 0.21424 -0.10069 0.22049 -0.09861 0.2276 -0.09652 C 0.23073 -0.09444 0.23368 -0.09143 0.2368 -0.08935 C 0.24271 -0.08541 0.24913 -0.08356 0.25521 -0.08055 C 0.26059 -0.07777 0.26389 -0.07384 0.26962 -0.07199 C 0.27292 -0.06967 0.27708 -0.06944 0.28021 -0.06666 C 0.2816 -0.0655 0.2816 -0.06273 0.28281 -0.06134 C 0.28524 -0.05879 0.28889 -0.05902 0.29201 -0.05786 C 0.29722 -0.05578 0.30139 -0.05161 0.30642 -0.04907 C 0.31163 -0.04259 0.32066 -0.03911 0.3276 -0.0368 C 0.33993 -0.02546 0.32153 -0.04143 0.3368 -0.03148 C 0.34618 -0.02523 0.35226 -0.01828 0.36302 -0.01574 C 0.36701 -0.01064 0.37101 -0.00879 0.37621 -0.00694 C 0.38177 -0.00208 0.38819 -0.00046 0.39462 0.00186 C 0.40121 0.00764 0.41406 0.00903 0.42222 0.01227 C 0.44045 0.01968 0.46128 0.02593 0.48021 0.02801 C 0.48628 0.0301 0.49253 0.03102 0.49861 0.03334 C 0.50486 0.03589 0.51076 0.04005 0.51701 0.04214 C 0.525 0.04491 0.52604 0.04376 0.53542 0.04746 C 0.54392 0.05093 0.55174 0.05602 0.56042 0.05788 C 0.56788 0.06135 0.57205 0.06505 0.58021 0.06667 C 0.58924 0.07084 0.59687 0.07246 0.60642 0.07362 C 0.62014 0.07987 0.63437 0.08218 0.64861 0.08612 C 0.69167 0.08426 0.73663 0.07894 0.77882 0.06505 C 0.78767 0.06204 0.79531 0.05626 0.80382 0.05278 C 0.81424 0.04283 0.80937 0.04561 0.81701 0.04214 C 0.82222 0.03519 0.8276 0.02871 0.8342 0.02454 C 0.84201 0.01204 0.85156 0.00024 0.8618 -0.00879 C 0.86927 -0.02337 0.88264 -0.03379 0.8934 -0.04374 C 0.89549 -0.0456 0.89653 -0.04907 0.89861 -0.05092 C 0.90139 -0.05324 0.90486 -0.05416 0.90781 -0.05601 C 0.9125 -0.05879 0.91493 -0.06273 0.91962 -0.06481 C 0.92101 -0.06597 0.92222 -0.06736 0.92361 -0.06828 C 0.92517 -0.06921 0.92726 -0.06898 0.92882 -0.07013 C 0.94114 -0.07986 0.92552 -0.07245 0.9368 -0.07708 C 0.94566 -0.08472 0.95486 -0.09027 0.96441 -0.09652 C 0.97674 -0.10462 0.98628 -0.11296 1 -0.11759 C 1.01406 -0.13032 1.07361 -0.128 1.07621 -0.128 C 1.0941 -0.12708 1.10694 -0.12592 1.12361 -0.12268 C 1.13455 -0.11319 1.15052 -0.11273 1.16302 -0.10879 C 1.16858 -0.10185 1.18194 -0.09606 1.18941 -0.09305 C 1.19618 -0.0868 1.20503 -0.08333 1.21302 -0.08055 C 1.22118 -0.0743 1.22917 -0.07036 1.23802 -0.06666 C 1.24201 -0.06157 1.24601 -0.05972 1.25121 -0.05786 C 1.25903 -0.05092 1.25104 -0.0574 1.26042 -0.05254 C 1.26649 -0.04953 1.27118 -0.04467 1.2776 -0.04212 C 1.28594 -0.03472 1.29601 -0.02916 1.30521 -0.02453 C 1.31163 -0.02129 1.31701 -0.0162 1.32361 -0.01388 C 1.3283 -0.00786 1.33212 -0.00786 1.33802 -0.00532 C 1.3441 0.00278 1.33646 -0.00624 1.34861 0.00186 C 1.35451 0.00579 1.35937 0.00973 1.3658 0.01227 C 1.37257 0.01852 1.38021 0.0213 1.38802 0.02454 C 1.3934 0.02917 1.39896 0.03149 1.40521 0.03334 C 1.40469 0.03565 1.40486 0.0382 1.40382 0.04028 C 1.40295 0.04214 1.4 0.04399 1.4 0.04399 " pathEditMode="relative" ptsTypes="fffffffffffffffffffffffffffffffffffffffffffffffffffffffffffffffffA">
                                      <p:cBhvr>
                                        <p:cTn id="6" dur="5000" fill="hold"/>
                                        <p:tgtEl>
                                          <p:spTgt spid="1027"/>
                                        </p:tgtEl>
                                        <p:attrNameLst>
                                          <p:attrName>ppt_x</p:attrName>
                                          <p:attrName>ppt_y</p:attrName>
                                        </p:attrNameLst>
                                      </p:cBhvr>
                                    </p:animMotion>
                                  </p:childTnLst>
                                </p:cTn>
                              </p:par>
                            </p:childTnLst>
                          </p:cTn>
                        </p:par>
                        <p:par>
                          <p:cTn id="7" fill="hold">
                            <p:stCondLst>
                              <p:cond delay="7000"/>
                            </p:stCondLst>
                            <p:childTnLst>
                              <p:par>
                                <p:cTn id="8" presetID="2" presetClass="exit" presetSubtype="2" fill="hold" nodeType="afterEffect">
                                  <p:stCondLst>
                                    <p:cond delay="0"/>
                                  </p:stCondLst>
                                  <p:childTnLst>
                                    <p:anim calcmode="lin" valueType="num">
                                      <p:cBhvr additive="base">
                                        <p:cTn id="9" dur="1000"/>
                                        <p:tgtEl>
                                          <p:spTgt spid="1027"/>
                                        </p:tgtEl>
                                        <p:attrNameLst>
                                          <p:attrName>ppt_x</p:attrName>
                                        </p:attrNameLst>
                                      </p:cBhvr>
                                      <p:tavLst>
                                        <p:tav tm="0">
                                          <p:val>
                                            <p:strVal val="ppt_x"/>
                                          </p:val>
                                        </p:tav>
                                        <p:tav tm="100000">
                                          <p:val>
                                            <p:strVal val="1+ppt_w/2"/>
                                          </p:val>
                                        </p:tav>
                                      </p:tavLst>
                                    </p:anim>
                                    <p:anim calcmode="lin" valueType="num">
                                      <p:cBhvr additive="base">
                                        <p:cTn id="10" dur="1000"/>
                                        <p:tgtEl>
                                          <p:spTgt spid="1027"/>
                                        </p:tgtEl>
                                        <p:attrNameLst>
                                          <p:attrName>ppt_y</p:attrName>
                                        </p:attrNameLst>
                                      </p:cBhvr>
                                      <p:tavLst>
                                        <p:tav tm="0">
                                          <p:val>
                                            <p:strVal val="ppt_y"/>
                                          </p:val>
                                        </p:tav>
                                        <p:tav tm="100000">
                                          <p:val>
                                            <p:strVal val="ppt_y"/>
                                          </p:val>
                                        </p:tav>
                                      </p:tavLst>
                                    </p:anim>
                                    <p:set>
                                      <p:cBhvr>
                                        <p:cTn id="11" dur="1" fill="hold">
                                          <p:stCondLst>
                                            <p:cond delay="999"/>
                                          </p:stCondLst>
                                        </p:cTn>
                                        <p:tgtEl>
                                          <p:spTgt spid="102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3686"/>
                                        </p:tgtEl>
                                        <p:attrNameLst>
                                          <p:attrName>style.visibility</p:attrName>
                                        </p:attrNameLst>
                                      </p:cBhvr>
                                      <p:to>
                                        <p:strVal val="visible"/>
                                      </p:to>
                                    </p:set>
                                    <p:animEffect transition="in" filter="fade">
                                      <p:cBhvr>
                                        <p:cTn id="16" dur="1000"/>
                                        <p:tgtEl>
                                          <p:spTgt spid="113686"/>
                                        </p:tgtEl>
                                      </p:cBhvr>
                                    </p:animEffect>
                                  </p:childTnLst>
                                </p:cTn>
                              </p:par>
                              <p:par>
                                <p:cTn id="17" presetID="10" presetClass="entr" presetSubtype="0" fill="hold" nodeType="withEffect">
                                  <p:stCondLst>
                                    <p:cond delay="0"/>
                                  </p:stCondLst>
                                  <p:childTnLst>
                                    <p:set>
                                      <p:cBhvr>
                                        <p:cTn id="18" dur="1" fill="hold">
                                          <p:stCondLst>
                                            <p:cond delay="0"/>
                                          </p:stCondLst>
                                        </p:cTn>
                                        <p:tgtEl>
                                          <p:spTgt spid="113687"/>
                                        </p:tgtEl>
                                        <p:attrNameLst>
                                          <p:attrName>style.visibility</p:attrName>
                                        </p:attrNameLst>
                                      </p:cBhvr>
                                      <p:to>
                                        <p:strVal val="visible"/>
                                      </p:to>
                                    </p:set>
                                    <p:animEffect transition="in" filter="fade">
                                      <p:cBhvr>
                                        <p:cTn id="19" dur="1000"/>
                                        <p:tgtEl>
                                          <p:spTgt spid="11368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3688"/>
                                        </p:tgtEl>
                                        <p:attrNameLst>
                                          <p:attrName>style.visibility</p:attrName>
                                        </p:attrNameLst>
                                      </p:cBhvr>
                                      <p:to>
                                        <p:strVal val="visible"/>
                                      </p:to>
                                    </p:set>
                                    <p:animEffect transition="in" filter="fade">
                                      <p:cBhvr>
                                        <p:cTn id="24" dur="1000"/>
                                        <p:tgtEl>
                                          <p:spTgt spid="113688"/>
                                        </p:tgtEl>
                                      </p:cBhvr>
                                    </p:animEffect>
                                  </p:childTnLst>
                                </p:cTn>
                              </p:par>
                              <p:par>
                                <p:cTn id="25" presetID="10" presetClass="entr" presetSubtype="0" fill="hold" nodeType="withEffect">
                                  <p:stCondLst>
                                    <p:cond delay="0"/>
                                  </p:stCondLst>
                                  <p:childTnLst>
                                    <p:set>
                                      <p:cBhvr>
                                        <p:cTn id="26" dur="1" fill="hold">
                                          <p:stCondLst>
                                            <p:cond delay="0"/>
                                          </p:stCondLst>
                                        </p:cTn>
                                        <p:tgtEl>
                                          <p:spTgt spid="113671"/>
                                        </p:tgtEl>
                                        <p:attrNameLst>
                                          <p:attrName>style.visibility</p:attrName>
                                        </p:attrNameLst>
                                      </p:cBhvr>
                                      <p:to>
                                        <p:strVal val="visible"/>
                                      </p:to>
                                    </p:set>
                                    <p:animEffect transition="in" filter="fade">
                                      <p:cBhvr>
                                        <p:cTn id="27" dur="1000"/>
                                        <p:tgtEl>
                                          <p:spTgt spid="1136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86" grpId="0"/>
      <p:bldP spid="11368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ChangeArrowheads="1"/>
          </p:cNvSpPr>
          <p:nvPr/>
        </p:nvSpPr>
        <p:spPr bwMode="auto">
          <a:xfrm>
            <a:off x="457201" y="280537"/>
            <a:ext cx="5181600" cy="278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lnSpc>
                <a:spcPts val="4200"/>
              </a:lnSpc>
            </a:pPr>
            <a:r>
              <a:rPr lang="en-US" altLang="en-US" sz="3600" dirty="0" smtClean="0">
                <a:latin typeface="Arial" charset="0"/>
              </a:rPr>
              <a:t>“Lions </a:t>
            </a:r>
            <a:r>
              <a:rPr lang="en-US" altLang="en-US" sz="3600" dirty="0">
                <a:latin typeface="Arial" charset="0"/>
              </a:rPr>
              <a:t>are not particularly efficient hunters, they capture their prey only 20 to 30% of the </a:t>
            </a:r>
            <a:r>
              <a:rPr lang="en-US" altLang="en-US" sz="3600" dirty="0" smtClean="0">
                <a:latin typeface="Arial" charset="0"/>
              </a:rPr>
              <a:t>time.”</a:t>
            </a:r>
            <a:endParaRPr lang="en-US" altLang="en-US" sz="3600" dirty="0">
              <a:latin typeface="Arial" charset="0"/>
            </a:endParaRPr>
          </a:p>
        </p:txBody>
      </p:sp>
      <p:sp>
        <p:nvSpPr>
          <p:cNvPr id="119816" name="Rectangle 8"/>
          <p:cNvSpPr>
            <a:spLocks noChangeArrowheads="1"/>
          </p:cNvSpPr>
          <p:nvPr/>
        </p:nvSpPr>
        <p:spPr bwMode="auto">
          <a:xfrm>
            <a:off x="457200" y="3352800"/>
            <a:ext cx="43434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lnSpc>
                <a:spcPts val="4200"/>
              </a:lnSpc>
            </a:pPr>
            <a:r>
              <a:rPr lang="en-US" altLang="en-US" sz="3600" dirty="0" smtClean="0">
                <a:latin typeface="Arial" charset="0"/>
              </a:rPr>
              <a:t>“Lions </a:t>
            </a:r>
            <a:r>
              <a:rPr lang="en-US" altLang="en-US" sz="3600" dirty="0">
                <a:latin typeface="Arial" charset="0"/>
              </a:rPr>
              <a:t>do not hunt by scent, although their sense of smell is excellent</a:t>
            </a:r>
            <a:r>
              <a:rPr lang="en-US" altLang="en-US" sz="3600" dirty="0" smtClean="0">
                <a:latin typeface="Arial" charset="0"/>
              </a:rPr>
              <a:t>…”</a:t>
            </a:r>
            <a:endParaRPr lang="en-US" altLang="en-US" sz="2000" dirty="0">
              <a:latin typeface="Arial" charset="0"/>
            </a:endParaRPr>
          </a:p>
        </p:txBody>
      </p:sp>
      <p:pic>
        <p:nvPicPr>
          <p:cNvPr id="49156"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52400"/>
            <a:ext cx="3429000" cy="307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429000"/>
            <a:ext cx="3429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9816"/>
                                        </p:tgtEl>
                                        <p:attrNameLst>
                                          <p:attrName>style.visibility</p:attrName>
                                        </p:attrNameLst>
                                      </p:cBhvr>
                                      <p:to>
                                        <p:strVal val="visible"/>
                                      </p:to>
                                    </p:set>
                                    <p:animEffect transition="in" filter="fade">
                                      <p:cBhvr>
                                        <p:cTn id="7" dur="1000"/>
                                        <p:tgtEl>
                                          <p:spTgt spid="119816"/>
                                        </p:tgtEl>
                                      </p:cBhvr>
                                    </p:animEffect>
                                  </p:childTnLst>
                                </p:cTn>
                              </p:par>
                              <p:par>
                                <p:cTn id="8" presetID="10" presetClass="entr" presetSubtype="0" fill="hold" nodeType="withEffect">
                                  <p:stCondLst>
                                    <p:cond delay="0"/>
                                  </p:stCondLst>
                                  <p:childTnLst>
                                    <p:set>
                                      <p:cBhvr>
                                        <p:cTn id="9" dur="1" fill="hold">
                                          <p:stCondLst>
                                            <p:cond delay="0"/>
                                          </p:stCondLst>
                                        </p:cTn>
                                        <p:tgtEl>
                                          <p:spTgt spid="119818"/>
                                        </p:tgtEl>
                                        <p:attrNameLst>
                                          <p:attrName>style.visibility</p:attrName>
                                        </p:attrNameLst>
                                      </p:cBhvr>
                                      <p:to>
                                        <p:strVal val="visible"/>
                                      </p:to>
                                    </p:set>
                                    <p:animEffect transition="in" filter="fade">
                                      <p:cBhvr>
                                        <p:cTn id="10" dur="1000"/>
                                        <p:tgtEl>
                                          <p:spTgt spid="119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03" name="Picture 7"/>
          <p:cNvPicPr>
            <a:picLocks noChangeAspect="1" noChangeArrowheads="1"/>
          </p:cNvPicPr>
          <p:nvPr/>
        </p:nvPicPr>
        <p:blipFill rotWithShape="1">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p:blipFill>
        <p:spPr bwMode="auto">
          <a:xfrm>
            <a:off x="1"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Text Box 4"/>
          <p:cNvSpPr txBox="1">
            <a:spLocks noChangeArrowheads="1"/>
          </p:cNvSpPr>
          <p:nvPr/>
        </p:nvSpPr>
        <p:spPr bwMode="auto">
          <a:xfrm>
            <a:off x="475666" y="381000"/>
            <a:ext cx="83835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3200" b="1" dirty="0">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Hebrews 2:14 – Him that had the power of death, that is, </a:t>
            </a:r>
            <a:r>
              <a:rPr lang="en-US" altLang="en-US" sz="3200" b="1" dirty="0" smtClean="0">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                     the </a:t>
            </a:r>
            <a:r>
              <a:rPr lang="en-US" altLang="en-US" sz="3200" b="1" dirty="0">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devil…</a:t>
            </a:r>
          </a:p>
        </p:txBody>
      </p:sp>
      <p:sp>
        <p:nvSpPr>
          <p:cNvPr id="208901" name="Text Box 5"/>
          <p:cNvSpPr txBox="1">
            <a:spLocks noChangeArrowheads="1"/>
          </p:cNvSpPr>
          <p:nvPr/>
        </p:nvSpPr>
        <p:spPr bwMode="auto">
          <a:xfrm>
            <a:off x="475666" y="1676400"/>
            <a:ext cx="805873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3200" b="1" dirty="0">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The LORD said to </a:t>
            </a:r>
            <a:r>
              <a:rPr lang="en-US" altLang="en-US" sz="3200" b="1" dirty="0" smtClean="0">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
            </a:r>
            <a:br>
              <a:rPr lang="en-US" altLang="en-US" sz="3200" b="1" dirty="0" smtClean="0">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br>
            <a:r>
              <a:rPr lang="en-US" altLang="en-US" sz="3200" b="1" dirty="0" smtClean="0">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Satan </a:t>
            </a:r>
            <a:r>
              <a:rPr lang="en-US" altLang="en-US" sz="3200" b="1" dirty="0">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in </a:t>
            </a:r>
            <a:r>
              <a:rPr lang="en-US" altLang="en-US" sz="3200" b="1" dirty="0" smtClean="0">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Job </a:t>
            </a:r>
            <a:r>
              <a:rPr lang="en-US" altLang="en-US" sz="3200" b="1" dirty="0">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2:6 – Behold, he </a:t>
            </a:r>
            <a:r>
              <a:rPr lang="en-US" altLang="en-US" sz="3200" b="1" i="1" dirty="0">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is</a:t>
            </a:r>
            <a:r>
              <a:rPr lang="en-US" altLang="en-US" sz="3200" b="1" dirty="0">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 in </a:t>
            </a:r>
            <a:r>
              <a:rPr lang="en-US" altLang="en-US" sz="3200" b="1" dirty="0" err="1">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thine</a:t>
            </a:r>
            <a:r>
              <a:rPr lang="en-US" altLang="en-US" sz="3200" b="1" dirty="0">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 hand; but save his life</a:t>
            </a:r>
            <a:r>
              <a:rPr lang="en-US" altLang="en-US" sz="3600" b="1" dirty="0">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a:t>
            </a:r>
          </a:p>
        </p:txBody>
      </p:sp>
      <p:sp>
        <p:nvSpPr>
          <p:cNvPr id="208904" name="Text Box 8"/>
          <p:cNvSpPr txBox="1">
            <a:spLocks noChangeArrowheads="1"/>
          </p:cNvSpPr>
          <p:nvPr/>
        </p:nvSpPr>
        <p:spPr bwMode="auto">
          <a:xfrm>
            <a:off x="475666" y="3810000"/>
            <a:ext cx="683953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3200" b="1" dirty="0">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Our assurance? </a:t>
            </a:r>
            <a:r>
              <a:rPr lang="en-US" altLang="en-US" sz="3200" b="1" dirty="0" smtClean="0">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      1 </a:t>
            </a:r>
            <a:r>
              <a:rPr lang="en-US" altLang="en-US" sz="3200" b="1" dirty="0">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John 5:18 </a:t>
            </a:r>
            <a:r>
              <a:rPr lang="en-US" altLang="en-US" sz="3200" b="1" dirty="0" smtClean="0">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…he </a:t>
            </a:r>
            <a:r>
              <a:rPr lang="en-US" altLang="en-US" sz="3200" b="1" dirty="0">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that is begotten of God </a:t>
            </a:r>
            <a:r>
              <a:rPr lang="en-US" altLang="en-US" sz="3200" b="1" dirty="0" err="1">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keepeth</a:t>
            </a:r>
            <a:r>
              <a:rPr lang="en-US" altLang="en-US" sz="3200" b="1" dirty="0">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 himself, and that wicked one </a:t>
            </a:r>
            <a:r>
              <a:rPr lang="en-US" altLang="en-US" sz="3200" b="1" dirty="0" err="1">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toucheth</a:t>
            </a:r>
            <a:r>
              <a:rPr lang="en-US" altLang="en-US" sz="3200" b="1" dirty="0">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 him not</a:t>
            </a:r>
          </a:p>
        </p:txBody>
      </p:sp>
      <p:sp>
        <p:nvSpPr>
          <p:cNvPr id="208905" name="Line 9"/>
          <p:cNvSpPr>
            <a:spLocks noChangeShapeType="1"/>
          </p:cNvSpPr>
          <p:nvPr/>
        </p:nvSpPr>
        <p:spPr bwMode="auto">
          <a:xfrm flipV="1">
            <a:off x="3124201" y="3276600"/>
            <a:ext cx="312420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07" name="Line 11"/>
          <p:cNvSpPr>
            <a:spLocks noChangeShapeType="1"/>
          </p:cNvSpPr>
          <p:nvPr/>
        </p:nvSpPr>
        <p:spPr bwMode="auto">
          <a:xfrm>
            <a:off x="3048000" y="5791200"/>
            <a:ext cx="350520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08" name="Line 12"/>
          <p:cNvSpPr>
            <a:spLocks noChangeShapeType="1"/>
          </p:cNvSpPr>
          <p:nvPr/>
        </p:nvSpPr>
        <p:spPr bwMode="auto">
          <a:xfrm>
            <a:off x="3962400" y="4114800"/>
            <a:ext cx="533400" cy="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8909" name="Line 13"/>
          <p:cNvSpPr>
            <a:spLocks noChangeShapeType="1"/>
          </p:cNvSpPr>
          <p:nvPr/>
        </p:nvSpPr>
        <p:spPr bwMode="auto">
          <a:xfrm>
            <a:off x="6629400" y="1395664"/>
            <a:ext cx="167640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8909"/>
                                        </p:tgtEl>
                                        <p:attrNameLst>
                                          <p:attrName>style.visibility</p:attrName>
                                        </p:attrNameLst>
                                      </p:cBhvr>
                                      <p:to>
                                        <p:strVal val="visible"/>
                                      </p:to>
                                    </p:set>
                                    <p:animEffect transition="in" filter="wipe(left)">
                                      <p:cBhvr>
                                        <p:cTn id="7" dur="1000"/>
                                        <p:tgtEl>
                                          <p:spTgt spid="2089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8901"/>
                                        </p:tgtEl>
                                        <p:attrNameLst>
                                          <p:attrName>style.visibility</p:attrName>
                                        </p:attrNameLst>
                                      </p:cBhvr>
                                      <p:to>
                                        <p:strVal val="visible"/>
                                      </p:to>
                                    </p:set>
                                    <p:animEffect transition="in" filter="fade">
                                      <p:cBhvr>
                                        <p:cTn id="12" dur="1000"/>
                                        <p:tgtEl>
                                          <p:spTgt spid="2089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8905"/>
                                        </p:tgtEl>
                                        <p:attrNameLst>
                                          <p:attrName>style.visibility</p:attrName>
                                        </p:attrNameLst>
                                      </p:cBhvr>
                                      <p:to>
                                        <p:strVal val="visible"/>
                                      </p:to>
                                    </p:set>
                                    <p:animEffect transition="in" filter="wipe(left)">
                                      <p:cBhvr>
                                        <p:cTn id="17" dur="1000"/>
                                        <p:tgtEl>
                                          <p:spTgt spid="20890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8908"/>
                                        </p:tgtEl>
                                        <p:attrNameLst>
                                          <p:attrName>style.visibility</p:attrName>
                                        </p:attrNameLst>
                                      </p:cBhvr>
                                      <p:to>
                                        <p:strVal val="visible"/>
                                      </p:to>
                                    </p:set>
                                    <p:animEffect transition="in" filter="fade">
                                      <p:cBhvr>
                                        <p:cTn id="22" dur="1000"/>
                                        <p:tgtEl>
                                          <p:spTgt spid="20890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8904"/>
                                        </p:tgtEl>
                                        <p:attrNameLst>
                                          <p:attrName>style.visibility</p:attrName>
                                        </p:attrNameLst>
                                      </p:cBhvr>
                                      <p:to>
                                        <p:strVal val="visible"/>
                                      </p:to>
                                    </p:set>
                                    <p:animEffect transition="in" filter="fade">
                                      <p:cBhvr>
                                        <p:cTn id="25" dur="1000"/>
                                        <p:tgtEl>
                                          <p:spTgt spid="20890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08907"/>
                                        </p:tgtEl>
                                        <p:attrNameLst>
                                          <p:attrName>style.visibility</p:attrName>
                                        </p:attrNameLst>
                                      </p:cBhvr>
                                      <p:to>
                                        <p:strVal val="visible"/>
                                      </p:to>
                                    </p:set>
                                    <p:animEffect transition="in" filter="wipe(left)">
                                      <p:cBhvr>
                                        <p:cTn id="30" dur="1000"/>
                                        <p:tgtEl>
                                          <p:spTgt spid="208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1" grpId="0"/>
      <p:bldP spid="208904" grpId="0"/>
      <p:bldP spid="208905" grpId="0" animBg="1"/>
      <p:bldP spid="208907" grpId="0" animBg="1"/>
      <p:bldP spid="208908" grpId="0" animBg="1"/>
      <p:bldP spid="20890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8" descr="night shot"/>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228600" y="-38100"/>
            <a:ext cx="9372600" cy="7029450"/>
          </a:xfrm>
          <a:noFill/>
          <a:extLst>
            <a:ext uri="{909E8E84-426E-40DD-AFC4-6F175D3DCCD1}">
              <a14:hiddenFill xmlns:a14="http://schemas.microsoft.com/office/drawing/2010/main">
                <a:solidFill>
                  <a:srgbClr val="FFFFFF"/>
                </a:solidFill>
              </a14:hiddenFill>
            </a:ext>
          </a:extLst>
        </p:spPr>
      </p:pic>
      <p:sp>
        <p:nvSpPr>
          <p:cNvPr id="121861" name="Rectangle 5"/>
          <p:cNvSpPr>
            <a:spLocks noGrp="1" noRot="1" noChangeArrowheads="1"/>
          </p:cNvSpPr>
          <p:nvPr>
            <p:ph type="title" idx="4294967295"/>
          </p:nvPr>
        </p:nvSpPr>
        <p:spPr>
          <a:xfrm>
            <a:off x="455613" y="304800"/>
            <a:ext cx="8153400" cy="762000"/>
          </a:xfrm>
        </p:spPr>
        <p:txBody>
          <a:bodyPr/>
          <a:lstStyle/>
          <a:p>
            <a:pPr algn="l" eaLnBrk="1" hangingPunct="1">
              <a:defRPr/>
            </a:pPr>
            <a:r>
              <a:rPr lang="en-US" dirty="0" smtClean="0">
                <a:solidFill>
                  <a:schemeClr val="tx1"/>
                </a:solidFill>
                <a:latin typeface="Tahoma" pitchFamily="34" charset="0"/>
              </a:rPr>
              <a:t>Lions often hunt in the dark.</a:t>
            </a:r>
          </a:p>
        </p:txBody>
      </p:sp>
      <p:pic>
        <p:nvPicPr>
          <p:cNvPr id="51204" name="Picture 4" descr="lioness"/>
          <p:cNvPicPr>
            <a:picLocks noGrp="1" noChangeAspect="1" noChangeArrowheads="1"/>
          </p:cNvPicPr>
          <p:nvPr>
            <p:ph sz="half" idx="4294967295"/>
          </p:nvPr>
        </p:nvPicPr>
        <p:blipFill>
          <a:blip r:embed="rId3" cstate="print">
            <a:lum bright="-36000" contrast="-12000"/>
            <a:extLst>
              <a:ext uri="{28A0092B-C50C-407E-A947-70E740481C1C}">
                <a14:useLocalDpi xmlns:a14="http://schemas.microsoft.com/office/drawing/2010/main" val="0"/>
              </a:ext>
            </a:extLst>
          </a:blip>
          <a:srcRect/>
          <a:stretch>
            <a:fillRect/>
          </a:stretch>
        </p:blipFill>
        <p:spPr>
          <a:xfrm>
            <a:off x="4953000" y="4876800"/>
            <a:ext cx="3810000" cy="1811338"/>
          </a:xfrm>
          <a:noFill/>
          <a:extLst>
            <a:ext uri="{909E8E84-426E-40DD-AFC4-6F175D3DCCD1}">
              <a14:hiddenFill xmlns:a14="http://schemas.microsoft.com/office/drawing/2010/main">
                <a:solidFill>
                  <a:srgbClr val="FFFFFF"/>
                </a:solidFill>
              </a14:hiddenFill>
            </a:ext>
          </a:extLst>
        </p:spPr>
      </p:pic>
      <p:sp>
        <p:nvSpPr>
          <p:cNvPr id="121866" name="Text Box 10"/>
          <p:cNvSpPr txBox="1">
            <a:spLocks noChangeArrowheads="1"/>
          </p:cNvSpPr>
          <p:nvPr/>
        </p:nvSpPr>
        <p:spPr bwMode="auto">
          <a:xfrm>
            <a:off x="455613" y="3048000"/>
            <a:ext cx="4649787"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nSpc>
                <a:spcPct val="115000"/>
              </a:lnSpc>
              <a:spcBef>
                <a:spcPct val="50000"/>
              </a:spcBef>
            </a:pPr>
            <a:r>
              <a:rPr lang="en-US" altLang="en-US" sz="3600" dirty="0">
                <a:latin typeface="Tahoma" pitchFamily="34" charset="0"/>
              </a:rPr>
              <a:t>Keep yourselves in the love of God…</a:t>
            </a:r>
            <a:r>
              <a:rPr lang="en-US" altLang="en-US" sz="3600" u="sng" dirty="0">
                <a:latin typeface="Tahoma" pitchFamily="34" charset="0"/>
              </a:rPr>
              <a:t> </a:t>
            </a:r>
            <a:r>
              <a:rPr lang="en-US" altLang="en-US" sz="3600" dirty="0">
                <a:latin typeface="Tahoma" pitchFamily="34" charset="0"/>
              </a:rPr>
              <a:t>Jude 21 </a:t>
            </a:r>
          </a:p>
        </p:txBody>
      </p:sp>
      <p:sp>
        <p:nvSpPr>
          <p:cNvPr id="121868" name="Text Box 12"/>
          <p:cNvSpPr txBox="1">
            <a:spLocks noChangeArrowheads="1"/>
          </p:cNvSpPr>
          <p:nvPr/>
        </p:nvSpPr>
        <p:spPr bwMode="auto">
          <a:xfrm>
            <a:off x="455613" y="1462087"/>
            <a:ext cx="7543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3600">
                <a:latin typeface="Tahoma" pitchFamily="34" charset="0"/>
              </a:rPr>
              <a:t>Satan and his minions are hunting for you and for me.</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1868"/>
                                        </p:tgtEl>
                                        <p:attrNameLst>
                                          <p:attrName>style.visibility</p:attrName>
                                        </p:attrNameLst>
                                      </p:cBhvr>
                                      <p:to>
                                        <p:strVal val="visible"/>
                                      </p:to>
                                    </p:set>
                                    <p:animEffect transition="in" filter="fade">
                                      <p:cBhvr>
                                        <p:cTn id="7" dur="1000"/>
                                        <p:tgtEl>
                                          <p:spTgt spid="121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1866"/>
                                        </p:tgtEl>
                                        <p:attrNameLst>
                                          <p:attrName>style.visibility</p:attrName>
                                        </p:attrNameLst>
                                      </p:cBhvr>
                                      <p:to>
                                        <p:strVal val="visible"/>
                                      </p:to>
                                    </p:set>
                                    <p:animEffect transition="in" filter="fade">
                                      <p:cBhvr>
                                        <p:cTn id="12" dur="1000"/>
                                        <p:tgtEl>
                                          <p:spTgt spid="121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6" grpId="0"/>
      <p:bldP spid="12186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rrowheads="1"/>
          </p:cNvSpPr>
          <p:nvPr>
            <p:ph type="title" idx="4294967295"/>
          </p:nvPr>
        </p:nvSpPr>
        <p:spPr>
          <a:xfrm>
            <a:off x="455613" y="152400"/>
            <a:ext cx="9199562" cy="914400"/>
          </a:xfrm>
        </p:spPr>
        <p:txBody>
          <a:bodyPr/>
          <a:lstStyle/>
          <a:p>
            <a:pPr algn="l" eaLnBrk="1" hangingPunct="1">
              <a:defRPr/>
            </a:pPr>
            <a:r>
              <a:rPr lang="en-US" sz="3600" dirty="0" smtClean="0">
                <a:solidFill>
                  <a:schemeClr val="tx1"/>
                </a:solidFill>
                <a:latin typeface="Tahoma" pitchFamily="34" charset="0"/>
              </a:rPr>
              <a:t>The Lion of the Tribe of Judah</a:t>
            </a:r>
          </a:p>
        </p:txBody>
      </p:sp>
      <p:sp>
        <p:nvSpPr>
          <p:cNvPr id="124935" name="Text Box 7"/>
          <p:cNvSpPr txBox="1">
            <a:spLocks noChangeArrowheads="1"/>
          </p:cNvSpPr>
          <p:nvPr/>
        </p:nvSpPr>
        <p:spPr bwMode="auto">
          <a:xfrm>
            <a:off x="455613" y="1228519"/>
            <a:ext cx="5195887" cy="16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lnSpc>
                <a:spcPts val="4200"/>
              </a:lnSpc>
              <a:spcBef>
                <a:spcPct val="50000"/>
              </a:spcBef>
            </a:pPr>
            <a:r>
              <a:rPr lang="en-US" altLang="en-US" sz="3200" dirty="0">
                <a:latin typeface="Tahoma" pitchFamily="34" charset="0"/>
              </a:rPr>
              <a:t>Mating lions are not interested in hunting or eating, pose no threat</a:t>
            </a:r>
          </a:p>
        </p:txBody>
      </p:sp>
      <p:pic>
        <p:nvPicPr>
          <p:cNvPr id="52228"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l="6667" t="3555" r="5333" b="5779"/>
          <a:stretch>
            <a:fillRect/>
          </a:stretch>
        </p:blipFill>
        <p:spPr bwMode="auto">
          <a:xfrm>
            <a:off x="5334000" y="1067252"/>
            <a:ext cx="3810000" cy="565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9" name="Line 11"/>
          <p:cNvSpPr>
            <a:spLocks noChangeShapeType="1"/>
          </p:cNvSpPr>
          <p:nvPr/>
        </p:nvSpPr>
        <p:spPr bwMode="auto">
          <a:xfrm>
            <a:off x="505328" y="1828800"/>
            <a:ext cx="220980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940" name="Text Box 12"/>
          <p:cNvSpPr txBox="1">
            <a:spLocks noChangeArrowheads="1"/>
          </p:cNvSpPr>
          <p:nvPr/>
        </p:nvSpPr>
        <p:spPr bwMode="auto">
          <a:xfrm>
            <a:off x="455613" y="3048000"/>
            <a:ext cx="4878387"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nSpc>
                <a:spcPts val="4200"/>
              </a:lnSpc>
              <a:spcBef>
                <a:spcPct val="50000"/>
              </a:spcBef>
            </a:pPr>
            <a:r>
              <a:rPr lang="en-US" altLang="en-US" sz="3200" dirty="0">
                <a:latin typeface="Tahoma" pitchFamily="34" charset="0"/>
              </a:rPr>
              <a:t>During the Gospel Age Christ has been developing His bride for a future marriage and has posed no threat to Satan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4939"/>
                                        </p:tgtEl>
                                        <p:attrNameLst>
                                          <p:attrName>style.visibility</p:attrName>
                                        </p:attrNameLst>
                                      </p:cBhvr>
                                      <p:to>
                                        <p:strVal val="visible"/>
                                      </p:to>
                                    </p:set>
                                    <p:animEffect transition="in" filter="fade">
                                      <p:cBhvr>
                                        <p:cTn id="7" dur="1000"/>
                                        <p:tgtEl>
                                          <p:spTgt spid="1249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4935"/>
                                        </p:tgtEl>
                                        <p:attrNameLst>
                                          <p:attrName>style.visibility</p:attrName>
                                        </p:attrNameLst>
                                      </p:cBhvr>
                                      <p:to>
                                        <p:strVal val="visible"/>
                                      </p:to>
                                    </p:set>
                                    <p:animEffect transition="in" filter="fade">
                                      <p:cBhvr>
                                        <p:cTn id="10" dur="1000"/>
                                        <p:tgtEl>
                                          <p:spTgt spid="12493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4940"/>
                                        </p:tgtEl>
                                        <p:attrNameLst>
                                          <p:attrName>style.visibility</p:attrName>
                                        </p:attrNameLst>
                                      </p:cBhvr>
                                      <p:to>
                                        <p:strVal val="visible"/>
                                      </p:to>
                                    </p:set>
                                    <p:animEffect transition="in" filter="fade">
                                      <p:cBhvr>
                                        <p:cTn id="15" dur="1000"/>
                                        <p:tgtEl>
                                          <p:spTgt spid="124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5" grpId="0"/>
      <p:bldP spid="124939" grpId="0" animBg="1"/>
      <p:bldP spid="1249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607" y="-6074"/>
            <a:ext cx="9140393" cy="6864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0" name="Text Box 7"/>
          <p:cNvSpPr txBox="1">
            <a:spLocks noChangeArrowheads="1"/>
          </p:cNvSpPr>
          <p:nvPr/>
        </p:nvSpPr>
        <p:spPr bwMode="auto">
          <a:xfrm>
            <a:off x="455613" y="258901"/>
            <a:ext cx="7697787"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lnSpc>
                <a:spcPct val="115000"/>
              </a:lnSpc>
              <a:spcBef>
                <a:spcPct val="50000"/>
              </a:spcBef>
              <a:buClrTx/>
              <a:buSzTx/>
              <a:buFontTx/>
              <a:buNone/>
            </a:pPr>
            <a:r>
              <a:rPr lang="en-US" altLang="en-US" b="1" dirty="0">
                <a:ln w="18000">
                  <a:solidFill>
                    <a:sysClr val="windowText" lastClr="000000"/>
                  </a:solidFill>
                  <a:prstDash val="solid"/>
                  <a:miter lim="800000"/>
                </a:ln>
                <a:effectLst>
                  <a:glow rad="139700">
                    <a:srgbClr val="000000"/>
                  </a:glow>
                  <a:outerShdw blurRad="25500" dist="23000" dir="7020000" algn="tl">
                    <a:srgbClr val="000000">
                      <a:alpha val="50000"/>
                    </a:srgbClr>
                  </a:outerShdw>
                </a:effectLst>
                <a:latin typeface="Tahoma" pitchFamily="34" charset="0"/>
              </a:rPr>
              <a:t>1 John 1:5</a:t>
            </a:r>
          </a:p>
          <a:p>
            <a:pPr eaLnBrk="1" hangingPunct="1">
              <a:lnSpc>
                <a:spcPct val="115000"/>
              </a:lnSpc>
              <a:spcBef>
                <a:spcPct val="50000"/>
              </a:spcBef>
              <a:buClrTx/>
              <a:buSzTx/>
              <a:buFontTx/>
              <a:buNone/>
            </a:pPr>
            <a:r>
              <a:rPr lang="en-US" altLang="en-US" b="1" dirty="0">
                <a:ln w="18000">
                  <a:solidFill>
                    <a:sysClr val="windowText" lastClr="000000"/>
                  </a:solidFill>
                  <a:prstDash val="solid"/>
                  <a:miter lim="800000"/>
                </a:ln>
                <a:effectLst>
                  <a:glow rad="139700">
                    <a:srgbClr val="000000"/>
                  </a:glow>
                  <a:outerShdw blurRad="25500" dist="23000" dir="7020000" algn="tl">
                    <a:srgbClr val="000000">
                      <a:alpha val="50000"/>
                    </a:srgbClr>
                  </a:outerShdw>
                </a:effectLst>
                <a:latin typeface="Tahoma" pitchFamily="34" charset="0"/>
              </a:rPr>
              <a:t>This then is the message which we have learned of him, and declare unto you, that God is light, and in </a:t>
            </a:r>
            <a:br>
              <a:rPr lang="en-US" altLang="en-US" b="1" dirty="0">
                <a:ln w="18000">
                  <a:solidFill>
                    <a:sysClr val="windowText" lastClr="000000"/>
                  </a:solidFill>
                  <a:prstDash val="solid"/>
                  <a:miter lim="800000"/>
                </a:ln>
                <a:effectLst>
                  <a:glow rad="139700">
                    <a:srgbClr val="000000"/>
                  </a:glow>
                  <a:outerShdw blurRad="25500" dist="23000" dir="7020000" algn="tl">
                    <a:srgbClr val="000000">
                      <a:alpha val="50000"/>
                    </a:srgbClr>
                  </a:outerShdw>
                </a:effectLst>
                <a:latin typeface="Tahoma" pitchFamily="34" charset="0"/>
              </a:rPr>
            </a:br>
            <a:r>
              <a:rPr lang="en-US" altLang="en-US" b="1" dirty="0">
                <a:ln w="18000">
                  <a:solidFill>
                    <a:sysClr val="windowText" lastClr="000000"/>
                  </a:solidFill>
                  <a:prstDash val="solid"/>
                  <a:miter lim="800000"/>
                </a:ln>
                <a:effectLst>
                  <a:glow rad="139700">
                    <a:srgbClr val="000000"/>
                  </a:glow>
                  <a:outerShdw blurRad="25500" dist="23000" dir="7020000" algn="tl">
                    <a:srgbClr val="000000">
                      <a:alpha val="50000"/>
                    </a:srgbClr>
                  </a:outerShdw>
                </a:effectLst>
                <a:latin typeface="Tahoma" pitchFamily="34" charset="0"/>
              </a:rPr>
              <a:t>him is no darkness at all.</a:t>
            </a:r>
          </a:p>
        </p:txBody>
      </p:sp>
      <p:sp>
        <p:nvSpPr>
          <p:cNvPr id="9224" name="Text Box 8"/>
          <p:cNvSpPr txBox="1">
            <a:spLocks noChangeArrowheads="1"/>
          </p:cNvSpPr>
          <p:nvPr/>
        </p:nvSpPr>
        <p:spPr bwMode="auto">
          <a:xfrm>
            <a:off x="455613" y="3542740"/>
            <a:ext cx="8231187" cy="179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lnSpc>
                <a:spcPct val="115000"/>
              </a:lnSpc>
              <a:spcBef>
                <a:spcPct val="50000"/>
              </a:spcBef>
              <a:buClrTx/>
              <a:buSzTx/>
              <a:buFontTx/>
              <a:buNone/>
            </a:pPr>
            <a:r>
              <a:rPr lang="en-US" altLang="en-US" b="1" dirty="0">
                <a:ln w="18000">
                  <a:solidFill>
                    <a:sysClr val="windowText" lastClr="000000"/>
                  </a:solidFill>
                  <a:prstDash val="solid"/>
                  <a:miter lim="800000"/>
                </a:ln>
                <a:effectLst>
                  <a:glow rad="139700">
                    <a:srgbClr val="000000"/>
                  </a:glow>
                  <a:outerShdw blurRad="25500" dist="23000" dir="7020000" algn="tl">
                    <a:srgbClr val="000000">
                      <a:alpha val="50000"/>
                    </a:srgbClr>
                  </a:outerShdw>
                </a:effectLst>
                <a:latin typeface="Tahoma" pitchFamily="34" charset="0"/>
              </a:rPr>
              <a:t>Satan needed to copy or emulate God, he needed to appear as God, he needed to appear as an angel of light.</a:t>
            </a:r>
          </a:p>
        </p:txBody>
      </p:sp>
      <p:sp>
        <p:nvSpPr>
          <p:cNvPr id="9225" name="Line 9"/>
          <p:cNvSpPr>
            <a:spLocks noChangeShapeType="1"/>
          </p:cNvSpPr>
          <p:nvPr/>
        </p:nvSpPr>
        <p:spPr bwMode="auto">
          <a:xfrm>
            <a:off x="3581400" y="2795336"/>
            <a:ext cx="236817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Line 10"/>
          <p:cNvSpPr>
            <a:spLocks noChangeShapeType="1"/>
          </p:cNvSpPr>
          <p:nvPr/>
        </p:nvSpPr>
        <p:spPr bwMode="auto">
          <a:xfrm>
            <a:off x="2667000" y="5257800"/>
            <a:ext cx="548640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2347757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25"/>
                                        </p:tgtEl>
                                        <p:attrNameLst>
                                          <p:attrName>style.visibility</p:attrName>
                                        </p:attrNameLst>
                                      </p:cBhvr>
                                      <p:to>
                                        <p:strVal val="visible"/>
                                      </p:to>
                                    </p:set>
                                    <p:animEffect transition="in" filter="wipe(left)">
                                      <p:cBhvr>
                                        <p:cTn id="7" dur="1000"/>
                                        <p:tgtEl>
                                          <p:spTgt spid="92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24"/>
                                        </p:tgtEl>
                                        <p:attrNameLst>
                                          <p:attrName>style.visibility</p:attrName>
                                        </p:attrNameLst>
                                      </p:cBhvr>
                                      <p:to>
                                        <p:strVal val="visible"/>
                                      </p:to>
                                    </p:set>
                                    <p:animEffect transition="in" filter="fade">
                                      <p:cBhvr>
                                        <p:cTn id="12" dur="1000"/>
                                        <p:tgtEl>
                                          <p:spTgt spid="92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226"/>
                                        </p:tgtEl>
                                        <p:attrNameLst>
                                          <p:attrName>style.visibility</p:attrName>
                                        </p:attrNameLst>
                                      </p:cBhvr>
                                      <p:to>
                                        <p:strVal val="visible"/>
                                      </p:to>
                                    </p:set>
                                    <p:animEffect transition="in" filter="wipe(left)">
                                      <p:cBhvr>
                                        <p:cTn id="17" dur="10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p:bldP spid="9225" grpId="0" animBg="1"/>
      <p:bldP spid="922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6981" name="Rectangle 5"/>
          <p:cNvSpPr>
            <a:spLocks noGrp="1" noRot="1" noChangeArrowheads="1"/>
          </p:cNvSpPr>
          <p:nvPr>
            <p:ph type="title" idx="4294967295"/>
          </p:nvPr>
        </p:nvSpPr>
        <p:spPr>
          <a:xfrm>
            <a:off x="457200" y="152400"/>
            <a:ext cx="4343400" cy="3200400"/>
          </a:xfrm>
        </p:spPr>
        <p:txBody>
          <a:bodyPr/>
          <a:lstStyle/>
          <a:p>
            <a:pPr algn="l" eaLnBrk="1" hangingPunct="1">
              <a:lnSpc>
                <a:spcPct val="115000"/>
              </a:lnSpc>
              <a:defRPr/>
            </a:pPr>
            <a:r>
              <a:rPr lang="en-US" sz="3200" dirty="0" smtClean="0">
                <a:ln w="18000">
                  <a:solidFill>
                    <a:sysClr val="windowText" lastClr="000000"/>
                  </a:solidFill>
                  <a:prstDash val="solid"/>
                  <a:miter lim="800000"/>
                </a:ln>
                <a:solidFill>
                  <a:schemeClr val="tx1"/>
                </a:solidFill>
                <a:effectLst>
                  <a:glow rad="228600">
                    <a:srgbClr val="000000"/>
                  </a:glow>
                  <a:outerShdw blurRad="25500" dist="23000" dir="7020000" algn="tl">
                    <a:srgbClr val="000000">
                      <a:alpha val="50000"/>
                    </a:srgbClr>
                  </a:outerShdw>
                </a:effectLst>
                <a:latin typeface="Tahoma" pitchFamily="34" charset="0"/>
              </a:rPr>
              <a:t>Genesis 49: 9 &amp; 10  Like a lions </a:t>
            </a:r>
            <a:br>
              <a:rPr lang="en-US" sz="3200" dirty="0" smtClean="0">
                <a:ln w="18000">
                  <a:solidFill>
                    <a:sysClr val="windowText" lastClr="000000"/>
                  </a:solidFill>
                  <a:prstDash val="solid"/>
                  <a:miter lim="800000"/>
                </a:ln>
                <a:solidFill>
                  <a:schemeClr val="tx1"/>
                </a:solidFill>
                <a:effectLst>
                  <a:glow rad="228600">
                    <a:srgbClr val="000000"/>
                  </a:glow>
                  <a:outerShdw blurRad="25500" dist="23000" dir="7020000" algn="tl">
                    <a:srgbClr val="000000">
                      <a:alpha val="50000"/>
                    </a:srgbClr>
                  </a:outerShdw>
                </a:effectLst>
                <a:latin typeface="Tahoma" pitchFamily="34" charset="0"/>
              </a:rPr>
            </a:br>
            <a:r>
              <a:rPr lang="en-US" sz="3200" dirty="0" smtClean="0">
                <a:ln w="18000">
                  <a:solidFill>
                    <a:sysClr val="windowText" lastClr="000000"/>
                  </a:solidFill>
                  <a:prstDash val="solid"/>
                  <a:miter lim="800000"/>
                </a:ln>
                <a:solidFill>
                  <a:schemeClr val="tx1"/>
                </a:solidFill>
                <a:effectLst>
                  <a:glow rad="228600">
                    <a:srgbClr val="000000"/>
                  </a:glow>
                  <a:outerShdw blurRad="25500" dist="23000" dir="7020000" algn="tl">
                    <a:srgbClr val="000000">
                      <a:alpha val="50000"/>
                    </a:srgbClr>
                  </a:outerShdw>
                </a:effectLst>
                <a:latin typeface="Tahoma" pitchFamily="34" charset="0"/>
              </a:rPr>
              <a:t>whelp, O Judah, from the prey, my son, thou </a:t>
            </a:r>
            <a:r>
              <a:rPr lang="en-US" sz="3200" dirty="0" err="1" smtClean="0">
                <a:ln w="18000">
                  <a:solidFill>
                    <a:sysClr val="windowText" lastClr="000000"/>
                  </a:solidFill>
                  <a:prstDash val="solid"/>
                  <a:miter lim="800000"/>
                </a:ln>
                <a:solidFill>
                  <a:schemeClr val="tx1"/>
                </a:solidFill>
                <a:effectLst>
                  <a:glow rad="228600">
                    <a:srgbClr val="000000"/>
                  </a:glow>
                  <a:outerShdw blurRad="25500" dist="23000" dir="7020000" algn="tl">
                    <a:srgbClr val="000000">
                      <a:alpha val="50000"/>
                    </a:srgbClr>
                  </a:outerShdw>
                </a:effectLst>
                <a:latin typeface="Tahoma" pitchFamily="34" charset="0"/>
              </a:rPr>
              <a:t>risest</a:t>
            </a:r>
            <a:r>
              <a:rPr lang="en-US" sz="3200" dirty="0" smtClean="0">
                <a:ln w="18000">
                  <a:solidFill>
                    <a:sysClr val="windowText" lastClr="000000"/>
                  </a:solidFill>
                  <a:prstDash val="solid"/>
                  <a:miter lim="800000"/>
                </a:ln>
                <a:solidFill>
                  <a:schemeClr val="tx1"/>
                </a:solidFill>
                <a:effectLst>
                  <a:glow rad="228600">
                    <a:srgbClr val="000000"/>
                  </a:glow>
                  <a:outerShdw blurRad="25500" dist="23000" dir="7020000" algn="tl">
                    <a:srgbClr val="000000">
                      <a:alpha val="50000"/>
                    </a:srgbClr>
                  </a:outerShdw>
                </a:effectLst>
                <a:latin typeface="Tahoma" pitchFamily="34" charset="0"/>
              </a:rPr>
              <a:t>…</a:t>
            </a:r>
          </a:p>
        </p:txBody>
      </p:sp>
      <p:sp>
        <p:nvSpPr>
          <p:cNvPr id="126984" name="Text Box 8"/>
          <p:cNvSpPr txBox="1">
            <a:spLocks noChangeArrowheads="1"/>
          </p:cNvSpPr>
          <p:nvPr/>
        </p:nvSpPr>
        <p:spPr bwMode="auto">
          <a:xfrm>
            <a:off x="457200" y="3886200"/>
            <a:ext cx="5105400" cy="122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nSpc>
                <a:spcPct val="115000"/>
              </a:lnSpc>
              <a:spcBef>
                <a:spcPct val="50000"/>
              </a:spcBef>
            </a:pPr>
            <a:r>
              <a:rPr lang="en-US" altLang="en-US" sz="3200" b="1" dirty="0">
                <a:ln w="18000">
                  <a:solidFill>
                    <a:sysClr val="windowText" lastClr="000000"/>
                  </a:solidFill>
                  <a:prstDash val="solid"/>
                  <a:miter lim="800000"/>
                </a:ln>
                <a:effectLst>
                  <a:glow rad="228600">
                    <a:srgbClr val="000000"/>
                  </a:glow>
                  <a:outerShdw blurRad="25500" dist="23000" dir="7020000" algn="tl">
                    <a:srgbClr val="000000">
                      <a:alpha val="50000"/>
                    </a:srgbClr>
                  </a:outerShdw>
                </a:effectLst>
                <a:latin typeface="Tahoma" pitchFamily="34" charset="0"/>
              </a:rPr>
              <a:t>From Judah the whelp, came Christ the lion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4000"/>
                                  </p:stCondLst>
                                  <p:childTnLst>
                                    <p:set>
                                      <p:cBhvr>
                                        <p:cTn id="6" dur="1" fill="hold">
                                          <p:stCondLst>
                                            <p:cond delay="0"/>
                                          </p:stCondLst>
                                        </p:cTn>
                                        <p:tgtEl>
                                          <p:spTgt spid="126981"/>
                                        </p:tgtEl>
                                        <p:attrNameLst>
                                          <p:attrName>style.visibility</p:attrName>
                                        </p:attrNameLst>
                                      </p:cBhvr>
                                      <p:to>
                                        <p:strVal val="visible"/>
                                      </p:to>
                                    </p:set>
                                    <p:animEffect transition="in" filter="fade">
                                      <p:cBhvr>
                                        <p:cTn id="7" dur="3000"/>
                                        <p:tgtEl>
                                          <p:spTgt spid="1269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6984"/>
                                        </p:tgtEl>
                                        <p:attrNameLst>
                                          <p:attrName>style.visibility</p:attrName>
                                        </p:attrNameLst>
                                      </p:cBhvr>
                                      <p:to>
                                        <p:strVal val="visible"/>
                                      </p:to>
                                    </p:set>
                                    <p:animEffect transition="in" filter="fade">
                                      <p:cBhvr>
                                        <p:cTn id="12" dur="2000"/>
                                        <p:tgtEl>
                                          <p:spTgt spid="126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p:bldP spid="12698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32" name="Rectangle 8"/>
          <p:cNvSpPr>
            <a:spLocks noGrp="1" noRot="1" noChangeArrowheads="1"/>
          </p:cNvSpPr>
          <p:nvPr>
            <p:ph type="title" idx="4294967295"/>
          </p:nvPr>
        </p:nvSpPr>
        <p:spPr>
          <a:xfrm>
            <a:off x="455613" y="528638"/>
            <a:ext cx="4344987" cy="1447800"/>
          </a:xfrm>
        </p:spPr>
        <p:txBody>
          <a:bodyPr/>
          <a:lstStyle/>
          <a:p>
            <a:pPr algn="l" eaLnBrk="1" hangingPunct="1">
              <a:defRPr/>
            </a:pPr>
            <a:r>
              <a:rPr lang="en-US" dirty="0" smtClean="0">
                <a:solidFill>
                  <a:schemeClr val="tx1"/>
                </a:solidFill>
                <a:latin typeface="Tahoma" pitchFamily="34" charset="0"/>
              </a:rPr>
              <a:t>Two lions, one </a:t>
            </a:r>
            <a:br>
              <a:rPr lang="en-US" dirty="0" smtClean="0">
                <a:solidFill>
                  <a:schemeClr val="tx1"/>
                </a:solidFill>
                <a:latin typeface="Tahoma" pitchFamily="34" charset="0"/>
              </a:rPr>
            </a:br>
            <a:r>
              <a:rPr lang="en-US" dirty="0" smtClean="0">
                <a:solidFill>
                  <a:schemeClr val="tx1"/>
                </a:solidFill>
                <a:latin typeface="Tahoma" pitchFamily="34" charset="0"/>
              </a:rPr>
              <a:t>is an imposter </a:t>
            </a:r>
            <a:br>
              <a:rPr lang="en-US" dirty="0" smtClean="0">
                <a:solidFill>
                  <a:schemeClr val="tx1"/>
                </a:solidFill>
                <a:latin typeface="Tahoma" pitchFamily="34" charset="0"/>
              </a:rPr>
            </a:br>
            <a:r>
              <a:rPr lang="en-US" dirty="0" smtClean="0">
                <a:solidFill>
                  <a:schemeClr val="tx1"/>
                </a:solidFill>
                <a:latin typeface="Tahoma" pitchFamily="34" charset="0"/>
              </a:rPr>
              <a:t>in disguise.</a:t>
            </a:r>
          </a:p>
        </p:txBody>
      </p:sp>
      <p:pic>
        <p:nvPicPr>
          <p:cNvPr id="54275"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l="6667" t="3555" r="5333" b="5779"/>
          <a:stretch>
            <a:fillRect/>
          </a:stretch>
        </p:blipFill>
        <p:spPr bwMode="auto">
          <a:xfrm>
            <a:off x="4876800" y="228600"/>
            <a:ext cx="4191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971800"/>
            <a:ext cx="4572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grpSp>
        <p:nvGrpSpPr>
          <p:cNvPr id="55298" name="Group 13"/>
          <p:cNvGrpSpPr>
            <a:grpSpLocks/>
          </p:cNvGrpSpPr>
          <p:nvPr/>
        </p:nvGrpSpPr>
        <p:grpSpPr bwMode="auto">
          <a:xfrm>
            <a:off x="455613" y="-23813"/>
            <a:ext cx="8307387" cy="6881813"/>
            <a:chOff x="287" y="-15"/>
            <a:chExt cx="5233" cy="4335"/>
          </a:xfrm>
        </p:grpSpPr>
        <p:pic>
          <p:nvPicPr>
            <p:cNvPr id="55301" name="Picture 7" descr="Jesus%20On%20The%20Cro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15"/>
              <a:ext cx="4944" cy="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7" name="Text Box 11"/>
            <p:cNvSpPr txBox="1">
              <a:spLocks noChangeArrowheads="1"/>
            </p:cNvSpPr>
            <p:nvPr/>
          </p:nvSpPr>
          <p:spPr bwMode="auto">
            <a:xfrm>
              <a:off x="287" y="336"/>
              <a:ext cx="1392" cy="1746"/>
            </a:xfrm>
            <a:prstGeom prst="rect">
              <a:avLst/>
            </a:prstGeom>
            <a:noFill/>
            <a:ln w="9525">
              <a:noFill/>
              <a:miter lim="800000"/>
              <a:headEnd/>
              <a:tailEnd/>
            </a:ln>
            <a:effectLst/>
          </p:spPr>
          <p:txBody>
            <a:bodyPr>
              <a:spAutoFit/>
            </a:bodyPr>
            <a:lstStyle/>
            <a:p>
              <a:pPr>
                <a:spcBef>
                  <a:spcPct val="50000"/>
                </a:spcBef>
                <a:defRPr/>
              </a:pPr>
              <a:r>
                <a:rPr lang="en-US" sz="4400" b="1">
                  <a:effectLst>
                    <a:outerShdw blurRad="38100" dist="38100" dir="2700000" algn="tl">
                      <a:srgbClr val="000000"/>
                    </a:outerShdw>
                  </a:effectLst>
                  <a:latin typeface="Tahoma" pitchFamily="34" charset="0"/>
                </a:rPr>
                <a:t>Israel killed the Lamb</a:t>
              </a:r>
            </a:p>
          </p:txBody>
        </p:sp>
      </p:grpSp>
      <p:pic>
        <p:nvPicPr>
          <p:cNvPr id="132100" name="Picture 4" descr="Lamb"/>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20053" y="-122239"/>
            <a:ext cx="9372600" cy="7078663"/>
          </a:xfrm>
          <a:noFill/>
          <a:extLst>
            <a:ext uri="{909E8E84-426E-40DD-AFC4-6F175D3DCCD1}">
              <a14:hiddenFill xmlns:a14="http://schemas.microsoft.com/office/drawing/2010/main">
                <a:solidFill>
                  <a:srgbClr val="FFFFFF"/>
                </a:solidFill>
              </a14:hiddenFill>
            </a:ext>
          </a:extLst>
        </p:spPr>
      </p:pic>
      <p:sp>
        <p:nvSpPr>
          <p:cNvPr id="132106" name="Text Box 10"/>
          <p:cNvSpPr txBox="1">
            <a:spLocks noChangeArrowheads="1"/>
          </p:cNvSpPr>
          <p:nvPr/>
        </p:nvSpPr>
        <p:spPr bwMode="auto">
          <a:xfrm>
            <a:off x="455612" y="528638"/>
            <a:ext cx="4192588" cy="2921651"/>
          </a:xfrm>
          <a:prstGeom prst="roundRect">
            <a:avLst/>
          </a:prstGeom>
          <a:solidFill>
            <a:srgbClr val="33CC33">
              <a:alpha val="58000"/>
            </a:srgbClr>
          </a:solidFill>
          <a:ln w="9525">
            <a:noFill/>
            <a:miter lim="800000"/>
            <a:headEnd/>
            <a:tailEnd/>
          </a:ln>
          <a:effectLst>
            <a:softEdge rad="127000"/>
          </a:effectLst>
        </p:spPr>
        <p:txBody>
          <a:bodyPr wrap="square">
            <a:spAutoFit/>
          </a:bodyPr>
          <a:lstStyle/>
          <a:p>
            <a:pPr>
              <a:lnSpc>
                <a:spcPct val="115000"/>
              </a:lnSpc>
              <a:spcBef>
                <a:spcPct val="50000"/>
              </a:spcBef>
              <a:defRPr/>
            </a:pPr>
            <a:r>
              <a:rPr lang="en-US" sz="3600" b="1" dirty="0">
                <a:effectLst>
                  <a:outerShdw blurRad="38100" dist="38100" dir="2700000" algn="tl">
                    <a:srgbClr val="000000"/>
                  </a:outerShdw>
                </a:effectLst>
                <a:latin typeface="Tahoma" pitchFamily="34" charset="0"/>
              </a:rPr>
              <a:t>Jesus the, lamb of God, was sent to the house of Israel</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132100"/>
                                        </p:tgtEl>
                                      </p:cBhvr>
                                    </p:animEffect>
                                    <p:set>
                                      <p:cBhvr>
                                        <p:cTn id="7" dur="1" fill="hold">
                                          <p:stCondLst>
                                            <p:cond delay="1999"/>
                                          </p:stCondLst>
                                        </p:cTn>
                                        <p:tgtEl>
                                          <p:spTgt spid="13210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132106"/>
                                        </p:tgtEl>
                                      </p:cBhvr>
                                    </p:animEffect>
                                    <p:set>
                                      <p:cBhvr>
                                        <p:cTn id="10" dur="1" fill="hold">
                                          <p:stCondLst>
                                            <p:cond delay="1999"/>
                                          </p:stCondLst>
                                        </p:cTn>
                                        <p:tgtEl>
                                          <p:spTgt spid="1321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15"/>
          <p:cNvGrpSpPr>
            <a:grpSpLocks/>
          </p:cNvGrpSpPr>
          <p:nvPr/>
        </p:nvGrpSpPr>
        <p:grpSpPr bwMode="auto">
          <a:xfrm>
            <a:off x="0" y="-3175"/>
            <a:ext cx="9144000" cy="6861175"/>
            <a:chOff x="0" y="-2"/>
            <a:chExt cx="5760" cy="4322"/>
          </a:xfrm>
        </p:grpSpPr>
        <p:pic>
          <p:nvPicPr>
            <p:cNvPr id="56324" name="Picture 4" descr="radiating s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5760" cy="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 y="1100"/>
              <a:ext cx="2544" cy="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5178" name="Picture 10" descr="pope_worship2"/>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2057400" y="1458913"/>
            <a:ext cx="5410200" cy="4459287"/>
          </a:xfr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5178"/>
                                        </p:tgtEl>
                                        <p:attrNameLst>
                                          <p:attrName>style.visibility</p:attrName>
                                        </p:attrNameLst>
                                      </p:cBhvr>
                                      <p:to>
                                        <p:strVal val="visible"/>
                                      </p:to>
                                    </p:set>
                                    <p:animEffect transition="in" filter="fade">
                                      <p:cBhvr>
                                        <p:cTn id="7" dur="1000"/>
                                        <p:tgtEl>
                                          <p:spTgt spid="135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9" name="Rectangle 5"/>
          <p:cNvSpPr>
            <a:spLocks noGrp="1" noRot="1" noChangeArrowheads="1"/>
          </p:cNvSpPr>
          <p:nvPr>
            <p:ph type="title" idx="4294967295"/>
          </p:nvPr>
        </p:nvSpPr>
        <p:spPr>
          <a:xfrm>
            <a:off x="304800" y="152400"/>
            <a:ext cx="5029200" cy="1143000"/>
          </a:xfrm>
        </p:spPr>
        <p:txBody>
          <a:bodyPr/>
          <a:lstStyle/>
          <a:p>
            <a:pPr algn="l" eaLnBrk="1" hangingPunct="1">
              <a:defRPr/>
            </a:pPr>
            <a:r>
              <a:rPr lang="en-US" sz="3600" dirty="0" smtClean="0">
                <a:solidFill>
                  <a:schemeClr val="tx1"/>
                </a:solidFill>
                <a:latin typeface="Tahoma" pitchFamily="34" charset="0"/>
              </a:rPr>
              <a:t>When did Jesus </a:t>
            </a:r>
            <a:br>
              <a:rPr lang="en-US" sz="3600" dirty="0" smtClean="0">
                <a:solidFill>
                  <a:schemeClr val="tx1"/>
                </a:solidFill>
                <a:latin typeface="Tahoma" pitchFamily="34" charset="0"/>
              </a:rPr>
            </a:br>
            <a:r>
              <a:rPr lang="en-US" sz="3600" dirty="0" smtClean="0">
                <a:solidFill>
                  <a:schemeClr val="tx1"/>
                </a:solidFill>
                <a:latin typeface="Tahoma" pitchFamily="34" charset="0"/>
              </a:rPr>
              <a:t>become the lion?</a:t>
            </a:r>
          </a:p>
        </p:txBody>
      </p:sp>
      <p:sp>
        <p:nvSpPr>
          <p:cNvPr id="139271" name="Text Box 7"/>
          <p:cNvSpPr txBox="1">
            <a:spLocks noChangeArrowheads="1"/>
          </p:cNvSpPr>
          <p:nvPr/>
        </p:nvSpPr>
        <p:spPr bwMode="auto">
          <a:xfrm>
            <a:off x="304800" y="1372393"/>
            <a:ext cx="472440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lnSpc>
                <a:spcPts val="4200"/>
              </a:lnSpc>
              <a:spcBef>
                <a:spcPct val="50000"/>
              </a:spcBef>
            </a:pPr>
            <a:r>
              <a:rPr lang="en-US" altLang="en-US" sz="3200" dirty="0">
                <a:latin typeface="Tahoma" pitchFamily="34" charset="0"/>
              </a:rPr>
              <a:t>Matthew 28: 18 -  And Jesus came and </a:t>
            </a:r>
            <a:r>
              <a:rPr lang="en-US" altLang="en-US" sz="3200" dirty="0" err="1">
                <a:latin typeface="Tahoma" pitchFamily="34" charset="0"/>
              </a:rPr>
              <a:t>spake</a:t>
            </a:r>
            <a:r>
              <a:rPr lang="en-US" altLang="en-US" sz="3200" dirty="0">
                <a:latin typeface="Tahoma" pitchFamily="34" charset="0"/>
              </a:rPr>
              <a:t> unto them, saying, All power is given unto me in heaven and in earth. </a:t>
            </a:r>
          </a:p>
        </p:txBody>
      </p:sp>
      <p:pic>
        <p:nvPicPr>
          <p:cNvPr id="57348"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l="5333" t="3555" r="6667" b="12862"/>
          <a:stretch>
            <a:fillRect/>
          </a:stretch>
        </p:blipFill>
        <p:spPr bwMode="auto">
          <a:xfrm flipH="1">
            <a:off x="5634038" y="457200"/>
            <a:ext cx="3154362"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4" name="Text Box 10"/>
          <p:cNvSpPr txBox="1">
            <a:spLocks noChangeArrowheads="1"/>
          </p:cNvSpPr>
          <p:nvPr/>
        </p:nvSpPr>
        <p:spPr bwMode="auto">
          <a:xfrm>
            <a:off x="304800" y="4343400"/>
            <a:ext cx="51054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nSpc>
                <a:spcPts val="4200"/>
              </a:lnSpc>
              <a:spcBef>
                <a:spcPct val="50000"/>
              </a:spcBef>
            </a:pPr>
            <a:r>
              <a:rPr lang="en-US" altLang="en-US" sz="3200" dirty="0">
                <a:latin typeface="Tahoma" pitchFamily="34" charset="0"/>
              </a:rPr>
              <a:t>A lamb has the power to </a:t>
            </a:r>
            <a:br>
              <a:rPr lang="en-US" altLang="en-US" sz="3200" dirty="0">
                <a:latin typeface="Tahoma" pitchFamily="34" charset="0"/>
              </a:rPr>
            </a:br>
            <a:r>
              <a:rPr lang="en-US" altLang="en-US" sz="3200" dirty="0">
                <a:latin typeface="Tahoma" pitchFamily="34" charset="0"/>
              </a:rPr>
              <a:t>feed after it has been killed</a:t>
            </a:r>
          </a:p>
        </p:txBody>
      </p:sp>
      <p:pic>
        <p:nvPicPr>
          <p:cNvPr id="13927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04800"/>
            <a:ext cx="3810000" cy="47845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6" name="Text Box 12"/>
          <p:cNvSpPr txBox="1">
            <a:spLocks noChangeArrowheads="1"/>
          </p:cNvSpPr>
          <p:nvPr/>
        </p:nvSpPr>
        <p:spPr bwMode="auto">
          <a:xfrm>
            <a:off x="6096000" y="5181600"/>
            <a:ext cx="22860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lnSpc>
                <a:spcPts val="4200"/>
              </a:lnSpc>
              <a:spcBef>
                <a:spcPct val="50000"/>
              </a:spcBef>
            </a:pPr>
            <a:r>
              <a:rPr lang="en-US" altLang="en-US" sz="3200" dirty="0">
                <a:latin typeface="Tahoma" pitchFamily="34" charset="0"/>
              </a:rPr>
              <a:t>Jesus feeds </a:t>
            </a:r>
            <a:br>
              <a:rPr lang="en-US" altLang="en-US" sz="3200" dirty="0">
                <a:latin typeface="Tahoma" pitchFamily="34" charset="0"/>
              </a:rPr>
            </a:br>
            <a:r>
              <a:rPr lang="en-US" altLang="en-US" sz="3200" dirty="0">
                <a:latin typeface="Tahoma" pitchFamily="34" charset="0"/>
              </a:rPr>
              <a:t>us daily</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9271"/>
                                        </p:tgtEl>
                                        <p:attrNameLst>
                                          <p:attrName>style.visibility</p:attrName>
                                        </p:attrNameLst>
                                      </p:cBhvr>
                                      <p:to>
                                        <p:strVal val="visible"/>
                                      </p:to>
                                    </p:set>
                                    <p:animEffect transition="in" filter="fade">
                                      <p:cBhvr>
                                        <p:cTn id="7" dur="1000"/>
                                        <p:tgtEl>
                                          <p:spTgt spid="1392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9274"/>
                                        </p:tgtEl>
                                        <p:attrNameLst>
                                          <p:attrName>style.visibility</p:attrName>
                                        </p:attrNameLst>
                                      </p:cBhvr>
                                      <p:to>
                                        <p:strVal val="visible"/>
                                      </p:to>
                                    </p:set>
                                    <p:animEffect transition="in" filter="fade">
                                      <p:cBhvr>
                                        <p:cTn id="12" dur="1000"/>
                                        <p:tgtEl>
                                          <p:spTgt spid="1392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9276"/>
                                        </p:tgtEl>
                                        <p:attrNameLst>
                                          <p:attrName>style.visibility</p:attrName>
                                        </p:attrNameLst>
                                      </p:cBhvr>
                                      <p:to>
                                        <p:strVal val="visible"/>
                                      </p:to>
                                    </p:set>
                                    <p:animEffect transition="in" filter="fade">
                                      <p:cBhvr>
                                        <p:cTn id="17" dur="1000"/>
                                        <p:tgtEl>
                                          <p:spTgt spid="139276"/>
                                        </p:tgtEl>
                                      </p:cBhvr>
                                    </p:animEffect>
                                  </p:childTnLst>
                                </p:cTn>
                              </p:par>
                              <p:par>
                                <p:cTn id="18" presetID="10" presetClass="entr" presetSubtype="0" fill="hold" nodeType="withEffect">
                                  <p:stCondLst>
                                    <p:cond delay="0"/>
                                  </p:stCondLst>
                                  <p:childTnLst>
                                    <p:set>
                                      <p:cBhvr>
                                        <p:cTn id="19" dur="1" fill="hold">
                                          <p:stCondLst>
                                            <p:cond delay="0"/>
                                          </p:stCondLst>
                                        </p:cTn>
                                        <p:tgtEl>
                                          <p:spTgt spid="139275"/>
                                        </p:tgtEl>
                                        <p:attrNameLst>
                                          <p:attrName>style.visibility</p:attrName>
                                        </p:attrNameLst>
                                      </p:cBhvr>
                                      <p:to>
                                        <p:strVal val="visible"/>
                                      </p:to>
                                    </p:set>
                                    <p:animEffect transition="in" filter="fade">
                                      <p:cBhvr>
                                        <p:cTn id="20" dur="1000"/>
                                        <p:tgtEl>
                                          <p:spTgt spid="139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1" grpId="0"/>
      <p:bldP spid="139274" grpId="0"/>
      <p:bldP spid="13927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rrowheads="1"/>
          </p:cNvSpPr>
          <p:nvPr>
            <p:ph type="title" idx="4294967295"/>
          </p:nvPr>
        </p:nvSpPr>
        <p:spPr>
          <a:xfrm>
            <a:off x="381000" y="152400"/>
            <a:ext cx="6477000" cy="838200"/>
          </a:xfrm>
        </p:spPr>
        <p:txBody>
          <a:bodyPr/>
          <a:lstStyle/>
          <a:p>
            <a:pPr algn="l" eaLnBrk="1" hangingPunct="1">
              <a:defRPr/>
            </a:pPr>
            <a:r>
              <a:rPr lang="en-US" sz="3200" dirty="0" smtClean="0">
                <a:solidFill>
                  <a:schemeClr val="tx1"/>
                </a:solidFill>
                <a:latin typeface="Tahoma" pitchFamily="34" charset="0"/>
              </a:rPr>
              <a:t>What about the lamb?</a:t>
            </a:r>
          </a:p>
        </p:txBody>
      </p:sp>
      <p:sp>
        <p:nvSpPr>
          <p:cNvPr id="141318" name="Text Box 6"/>
          <p:cNvSpPr txBox="1">
            <a:spLocks noChangeArrowheads="1"/>
          </p:cNvSpPr>
          <p:nvPr/>
        </p:nvSpPr>
        <p:spPr bwMode="auto">
          <a:xfrm>
            <a:off x="381000" y="1134150"/>
            <a:ext cx="7620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n-US" altLang="en-US" sz="3200">
                <a:latin typeface="Arial" charset="0"/>
              </a:rPr>
              <a:t>Revelation 19: 7 – Marriage to bride </a:t>
            </a:r>
          </a:p>
        </p:txBody>
      </p:sp>
      <p:sp>
        <p:nvSpPr>
          <p:cNvPr id="141319" name="Text Box 7"/>
          <p:cNvSpPr txBox="1">
            <a:spLocks noChangeArrowheads="1"/>
          </p:cNvSpPr>
          <p:nvPr/>
        </p:nvSpPr>
        <p:spPr bwMode="auto">
          <a:xfrm>
            <a:off x="381000" y="1862475"/>
            <a:ext cx="6629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n-US" altLang="en-US" sz="3200">
                <a:latin typeface="Tahoma" pitchFamily="34" charset="0"/>
              </a:rPr>
              <a:t>Revelation 21: 9 – Lamb’s wife</a:t>
            </a:r>
          </a:p>
        </p:txBody>
      </p:sp>
      <p:sp>
        <p:nvSpPr>
          <p:cNvPr id="58373" name="Text Box 8"/>
          <p:cNvSpPr txBox="1">
            <a:spLocks noChangeArrowheads="1"/>
          </p:cNvSpPr>
          <p:nvPr/>
        </p:nvSpPr>
        <p:spPr bwMode="auto">
          <a:xfrm>
            <a:off x="990600" y="4038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en-US" altLang="en-US">
              <a:latin typeface="Arial" charset="0"/>
            </a:endParaRPr>
          </a:p>
        </p:txBody>
      </p:sp>
      <p:sp>
        <p:nvSpPr>
          <p:cNvPr id="141321" name="Text Box 9"/>
          <p:cNvSpPr txBox="1">
            <a:spLocks noChangeArrowheads="1"/>
          </p:cNvSpPr>
          <p:nvPr/>
        </p:nvSpPr>
        <p:spPr bwMode="auto">
          <a:xfrm>
            <a:off x="381000" y="2590800"/>
            <a:ext cx="464820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lnSpc>
                <a:spcPct val="115000"/>
              </a:lnSpc>
              <a:spcBef>
                <a:spcPct val="50000"/>
              </a:spcBef>
            </a:pPr>
            <a:r>
              <a:rPr lang="en-US" altLang="en-US" sz="3200" dirty="0">
                <a:latin typeface="Tahoma" pitchFamily="34" charset="0"/>
              </a:rPr>
              <a:t>Revelation 22: 3 – And there shall be no more curse: but the throne of God and of the Lamb shall be in it</a:t>
            </a:r>
          </a:p>
        </p:txBody>
      </p:sp>
      <p:pic>
        <p:nvPicPr>
          <p:cNvPr id="58375" name="Picture 10" descr="Lam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7794" y="2447250"/>
            <a:ext cx="4173689" cy="43345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1318"/>
                                        </p:tgtEl>
                                        <p:attrNameLst>
                                          <p:attrName>style.visibility</p:attrName>
                                        </p:attrNameLst>
                                      </p:cBhvr>
                                      <p:to>
                                        <p:strVal val="visible"/>
                                      </p:to>
                                    </p:set>
                                    <p:animEffect transition="in" filter="fade">
                                      <p:cBhvr>
                                        <p:cTn id="7" dur="1000"/>
                                        <p:tgtEl>
                                          <p:spTgt spid="1413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1319"/>
                                        </p:tgtEl>
                                        <p:attrNameLst>
                                          <p:attrName>style.visibility</p:attrName>
                                        </p:attrNameLst>
                                      </p:cBhvr>
                                      <p:to>
                                        <p:strVal val="visible"/>
                                      </p:to>
                                    </p:set>
                                    <p:animEffect transition="in" filter="fade">
                                      <p:cBhvr>
                                        <p:cTn id="12" dur="1000"/>
                                        <p:tgtEl>
                                          <p:spTgt spid="1413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1321"/>
                                        </p:tgtEl>
                                        <p:attrNameLst>
                                          <p:attrName>style.visibility</p:attrName>
                                        </p:attrNameLst>
                                      </p:cBhvr>
                                      <p:to>
                                        <p:strVal val="visible"/>
                                      </p:to>
                                    </p:set>
                                    <p:animEffect transition="in" filter="fade">
                                      <p:cBhvr>
                                        <p:cTn id="17" dur="1000"/>
                                        <p:tgtEl>
                                          <p:spTgt spid="141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8" grpId="0"/>
      <p:bldP spid="141319" grpId="0"/>
      <p:bldP spid="14132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70575" y="0"/>
            <a:ext cx="9214575" cy="6858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365" name="Rectangle 5"/>
          <p:cNvSpPr>
            <a:spLocks noGrp="1" noRot="1" noChangeArrowheads="1"/>
          </p:cNvSpPr>
          <p:nvPr>
            <p:ph type="title" idx="4294967295"/>
          </p:nvPr>
        </p:nvSpPr>
        <p:spPr>
          <a:xfrm>
            <a:off x="455613" y="228600"/>
            <a:ext cx="8229600" cy="2590800"/>
          </a:xfrm>
        </p:spPr>
        <p:txBody>
          <a:bodyPr/>
          <a:lstStyle/>
          <a:p>
            <a:pPr algn="l" eaLnBrk="1" hangingPunct="1">
              <a:lnSpc>
                <a:spcPts val="4200"/>
              </a:lnSpc>
              <a:defRPr/>
            </a:pPr>
            <a:r>
              <a:rPr lang="en-US" sz="3200" dirty="0" smtClean="0">
                <a:ln w="18000">
                  <a:solidFill>
                    <a:sysClr val="windowText" lastClr="000000"/>
                  </a:solidFill>
                  <a:prstDash val="solid"/>
                  <a:miter lim="800000"/>
                </a:ln>
                <a:solidFill>
                  <a:schemeClr val="tx1"/>
                </a:solidFill>
                <a:effectLst>
                  <a:glow rad="139700">
                    <a:srgbClr val="000000"/>
                  </a:glow>
                  <a:outerShdw blurRad="25500" dist="23000" dir="7020000" algn="tl">
                    <a:srgbClr val="000000">
                      <a:alpha val="50000"/>
                    </a:srgbClr>
                  </a:outerShdw>
                </a:effectLst>
                <a:latin typeface="Tahoma" pitchFamily="34" charset="0"/>
              </a:rPr>
              <a:t>Isaiah 11: 6 – The wolf also shall dwell with the lamb, and the leopard shall lie down with the kid; and the calf and the young lion and the fatling together</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65"/>
                                        </p:tgtEl>
                                        <p:attrNameLst>
                                          <p:attrName>style.visibility</p:attrName>
                                        </p:attrNameLst>
                                      </p:cBhvr>
                                      <p:to>
                                        <p:strVal val="visible"/>
                                      </p:to>
                                    </p:set>
                                    <p:animEffect transition="in" filter="fade">
                                      <p:cBhvr>
                                        <p:cTn id="7" dur="3000"/>
                                        <p:tgtEl>
                                          <p:spTgt spid="143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lion, lamb, cross"/>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038600" y="-39494"/>
            <a:ext cx="5105400" cy="6939677"/>
          </a:xfrm>
          <a:noFill/>
          <a:extLst>
            <a:ext uri="{909E8E84-426E-40DD-AFC4-6F175D3DCCD1}">
              <a14:hiddenFill xmlns:a14="http://schemas.microsoft.com/office/drawing/2010/main">
                <a:solidFill>
                  <a:srgbClr val="FFFFFF"/>
                </a:solidFill>
              </a14:hiddenFill>
            </a:ext>
          </a:extLst>
        </p:spPr>
      </p:pic>
      <p:sp>
        <p:nvSpPr>
          <p:cNvPr id="145415" name="Text Box 7"/>
          <p:cNvSpPr txBox="1">
            <a:spLocks noChangeArrowheads="1"/>
          </p:cNvSpPr>
          <p:nvPr/>
        </p:nvSpPr>
        <p:spPr bwMode="auto">
          <a:xfrm>
            <a:off x="455613" y="304800"/>
            <a:ext cx="4876800" cy="116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lnSpc>
                <a:spcPct val="115000"/>
              </a:lnSpc>
              <a:spcBef>
                <a:spcPct val="50000"/>
              </a:spcBef>
            </a:pPr>
            <a:r>
              <a:rPr lang="en-US" altLang="en-US" sz="3200" b="1" dirty="0">
                <a:ln w="18000">
                  <a:solidFill>
                    <a:sysClr val="windowText" lastClr="000000"/>
                  </a:solidFill>
                  <a:prstDash val="solid"/>
                  <a:miter lim="800000"/>
                </a:ln>
                <a:effectLst>
                  <a:outerShdw blurRad="25500" dist="23000" dir="7020000" algn="tl">
                    <a:srgbClr val="000000">
                      <a:alpha val="50000"/>
                    </a:srgbClr>
                  </a:outerShdw>
                </a:effectLst>
                <a:latin typeface="Tahoma" pitchFamily="34" charset="0"/>
              </a:rPr>
              <a:t>Jesus will be the conquering King</a:t>
            </a:r>
          </a:p>
        </p:txBody>
      </p:sp>
      <p:sp>
        <p:nvSpPr>
          <p:cNvPr id="145418" name="Text Box 10"/>
          <p:cNvSpPr txBox="1">
            <a:spLocks noChangeArrowheads="1"/>
          </p:cNvSpPr>
          <p:nvPr/>
        </p:nvSpPr>
        <p:spPr bwMode="auto">
          <a:xfrm>
            <a:off x="457200" y="1780166"/>
            <a:ext cx="4114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3200" b="1" dirty="0">
                <a:ln w="18000">
                  <a:solidFill>
                    <a:sysClr val="windowText" lastClr="000000"/>
                  </a:solidFill>
                  <a:prstDash val="solid"/>
                  <a:miter lim="800000"/>
                </a:ln>
                <a:effectLst>
                  <a:outerShdw blurRad="25500" dist="23000" dir="7020000" algn="tl">
                    <a:srgbClr val="000000">
                      <a:alpha val="50000"/>
                    </a:srgbClr>
                  </a:outerShdw>
                </a:effectLst>
                <a:latin typeface="Tahoma" pitchFamily="34" charset="0"/>
              </a:rPr>
              <a:t>Isaiah 28:17  Judgment also will I lay to the line, and righteousness to the </a:t>
            </a:r>
            <a:r>
              <a:rPr lang="en-US" altLang="en-US" sz="3200" b="1" u="sng" dirty="0">
                <a:ln w="18000">
                  <a:solidFill>
                    <a:sysClr val="windowText" lastClr="000000"/>
                  </a:solidFill>
                  <a:prstDash val="solid"/>
                  <a:miter lim="800000"/>
                </a:ln>
                <a:effectLst>
                  <a:outerShdw blurRad="25500" dist="23000" dir="7020000" algn="tl">
                    <a:srgbClr val="000000">
                      <a:alpha val="50000"/>
                    </a:srgbClr>
                  </a:outerShdw>
                </a:effectLst>
                <a:latin typeface="Tahoma" pitchFamily="34" charset="0"/>
              </a:rPr>
              <a:t>plummet</a:t>
            </a:r>
          </a:p>
        </p:txBody>
      </p:sp>
      <p:sp>
        <p:nvSpPr>
          <p:cNvPr id="145417" name="Text Box 9"/>
          <p:cNvSpPr txBox="1">
            <a:spLocks noChangeArrowheads="1"/>
          </p:cNvSpPr>
          <p:nvPr/>
        </p:nvSpPr>
        <p:spPr bwMode="auto">
          <a:xfrm>
            <a:off x="469899" y="4642449"/>
            <a:ext cx="5321301" cy="122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lnSpc>
                <a:spcPct val="115000"/>
              </a:lnSpc>
              <a:spcBef>
                <a:spcPct val="50000"/>
              </a:spcBef>
            </a:pPr>
            <a:r>
              <a:rPr lang="en-US" altLang="en-US" sz="3200" b="1" dirty="0">
                <a:ln w="18000">
                  <a:solidFill>
                    <a:sysClr val="windowText" lastClr="000000"/>
                  </a:solidFill>
                  <a:prstDash val="solid"/>
                  <a:miter lim="800000"/>
                </a:ln>
                <a:effectLst>
                  <a:outerShdw blurRad="25500" dist="23000" dir="7020000" algn="tl">
                    <a:srgbClr val="000000">
                      <a:alpha val="50000"/>
                    </a:srgbClr>
                  </a:outerShdw>
                </a:effectLst>
                <a:latin typeface="Tahoma" pitchFamily="34" charset="0"/>
              </a:rPr>
              <a:t>And He will be a sympathetic High Priest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5415"/>
                                        </p:tgtEl>
                                        <p:attrNameLst>
                                          <p:attrName>style.visibility</p:attrName>
                                        </p:attrNameLst>
                                      </p:cBhvr>
                                      <p:to>
                                        <p:strVal val="visible"/>
                                      </p:to>
                                    </p:set>
                                    <p:animEffect transition="in" filter="fade">
                                      <p:cBhvr>
                                        <p:cTn id="7" dur="1000"/>
                                        <p:tgtEl>
                                          <p:spTgt spid="1454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5418"/>
                                        </p:tgtEl>
                                        <p:attrNameLst>
                                          <p:attrName>style.visibility</p:attrName>
                                        </p:attrNameLst>
                                      </p:cBhvr>
                                      <p:to>
                                        <p:strVal val="visible"/>
                                      </p:to>
                                    </p:set>
                                    <p:animEffect transition="in" filter="fade">
                                      <p:cBhvr>
                                        <p:cTn id="12" dur="1000"/>
                                        <p:tgtEl>
                                          <p:spTgt spid="1454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5417"/>
                                        </p:tgtEl>
                                        <p:attrNameLst>
                                          <p:attrName>style.visibility</p:attrName>
                                        </p:attrNameLst>
                                      </p:cBhvr>
                                      <p:to>
                                        <p:strVal val="visible"/>
                                      </p:to>
                                    </p:set>
                                    <p:animEffect transition="in" filter="fade">
                                      <p:cBhvr>
                                        <p:cTn id="17" dur="1000"/>
                                        <p:tgtEl>
                                          <p:spTgt spid="145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5" grpId="0"/>
      <p:bldP spid="145418" grpId="0"/>
      <p:bldP spid="1454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morningstar_xthumb"/>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943725"/>
          </a:xfrm>
          <a:noFill/>
          <a:extLst>
            <a:ext uri="{909E8E84-426E-40DD-AFC4-6F175D3DCCD1}">
              <a14:hiddenFill xmlns:a14="http://schemas.microsoft.com/office/drawing/2010/main">
                <a:solidFill>
                  <a:srgbClr val="FFFFFF"/>
                </a:solidFill>
              </a14:hiddenFill>
            </a:ext>
          </a:extLst>
        </p:spPr>
      </p:pic>
      <p:sp>
        <p:nvSpPr>
          <p:cNvPr id="147463" name="Text Box 7"/>
          <p:cNvSpPr txBox="1">
            <a:spLocks noChangeArrowheads="1"/>
          </p:cNvSpPr>
          <p:nvPr/>
        </p:nvSpPr>
        <p:spPr bwMode="auto">
          <a:xfrm>
            <a:off x="457200" y="528638"/>
            <a:ext cx="8688388" cy="1431925"/>
          </a:xfrm>
          <a:prstGeom prst="rect">
            <a:avLst/>
          </a:prstGeom>
          <a:noFill/>
          <a:ln w="9525">
            <a:noFill/>
            <a:miter lim="800000"/>
            <a:headEnd/>
            <a:tailEnd/>
          </a:ln>
          <a:effectLst/>
        </p:spPr>
        <p:txBody>
          <a:bodyPr>
            <a:spAutoFit/>
          </a:bodyPr>
          <a:lstStyle/>
          <a:p>
            <a:pPr eaLnBrk="1" hangingPunct="1">
              <a:spcBef>
                <a:spcPct val="50000"/>
              </a:spcBef>
              <a:defRPr/>
            </a:pPr>
            <a:r>
              <a:rPr lang="en-US" sz="4400" b="1" dirty="0">
                <a:effectLst>
                  <a:outerShdw blurRad="38100" dist="38100" dir="2700000" algn="tl">
                    <a:srgbClr val="000000"/>
                  </a:outerShdw>
                </a:effectLst>
                <a:latin typeface="Tahoma" pitchFamily="34" charset="0"/>
              </a:rPr>
              <a:t>Satan (Lucifer) lost his position as the “morning star”</a:t>
            </a:r>
          </a:p>
        </p:txBody>
      </p:sp>
      <p:sp>
        <p:nvSpPr>
          <p:cNvPr id="147464" name="Text Box 8"/>
          <p:cNvSpPr txBox="1">
            <a:spLocks noChangeArrowheads="1"/>
          </p:cNvSpPr>
          <p:nvPr/>
        </p:nvSpPr>
        <p:spPr bwMode="auto">
          <a:xfrm>
            <a:off x="457200" y="3276600"/>
            <a:ext cx="7391400" cy="1739900"/>
          </a:xfrm>
          <a:prstGeom prst="rect">
            <a:avLst/>
          </a:prstGeom>
          <a:noFill/>
          <a:ln w="9525">
            <a:noFill/>
            <a:miter lim="800000"/>
            <a:headEnd/>
            <a:tailEnd/>
          </a:ln>
          <a:effectLst/>
        </p:spPr>
        <p:txBody>
          <a:bodyPr>
            <a:spAutoFit/>
          </a:bodyPr>
          <a:lstStyle/>
          <a:p>
            <a:pPr>
              <a:spcBef>
                <a:spcPct val="50000"/>
              </a:spcBef>
              <a:defRPr/>
            </a:pPr>
            <a:r>
              <a:rPr lang="en-US" sz="3600" dirty="0">
                <a:effectLst>
                  <a:outerShdw blurRad="38100" dist="38100" dir="2700000" algn="tl">
                    <a:srgbClr val="000000"/>
                  </a:outerShdw>
                </a:effectLst>
                <a:latin typeface="Tahoma" pitchFamily="34" charset="0"/>
              </a:rPr>
              <a:t>Satan did not want anything to do with the lamb-like traits, he only wanted power</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7463"/>
                                        </p:tgtEl>
                                        <p:attrNameLst>
                                          <p:attrName>style.visibility</p:attrName>
                                        </p:attrNameLst>
                                      </p:cBhvr>
                                      <p:to>
                                        <p:strVal val="visible"/>
                                      </p:to>
                                    </p:set>
                                    <p:animEffect transition="in" filter="fade">
                                      <p:cBhvr>
                                        <p:cTn id="7" dur="1000"/>
                                        <p:tgtEl>
                                          <p:spTgt spid="147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cute%20lamb"/>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152400" y="3714750"/>
            <a:ext cx="3352800" cy="2990850"/>
          </a:xfrm>
          <a:noFill/>
          <a:extLst>
            <a:ext uri="{909E8E84-426E-40DD-AFC4-6F175D3DCCD1}">
              <a14:hiddenFill xmlns:a14="http://schemas.microsoft.com/office/drawing/2010/main">
                <a:solidFill>
                  <a:srgbClr val="FFFFFF"/>
                </a:solidFill>
              </a14:hiddenFill>
            </a:ext>
          </a:extLst>
        </p:spPr>
      </p:pic>
      <p:pic>
        <p:nvPicPr>
          <p:cNvPr id="153610" name="Picture 10" descr="ThePassion"/>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2743200" y="2116138"/>
            <a:ext cx="4038600" cy="2640012"/>
          </a:xfrm>
          <a:noFill/>
          <a:extLst>
            <a:ext uri="{909E8E84-426E-40DD-AFC4-6F175D3DCCD1}">
              <a14:hiddenFill xmlns:a14="http://schemas.microsoft.com/office/drawing/2010/main">
                <a:solidFill>
                  <a:srgbClr val="FFFFFF"/>
                </a:solidFill>
              </a14:hiddenFill>
            </a:ext>
          </a:extLst>
        </p:spPr>
      </p:pic>
      <p:pic>
        <p:nvPicPr>
          <p:cNvPr id="153613"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0150" y="152400"/>
            <a:ext cx="27114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10"/>
                                        </p:tgtEl>
                                        <p:attrNameLst>
                                          <p:attrName>style.visibility</p:attrName>
                                        </p:attrNameLst>
                                      </p:cBhvr>
                                      <p:to>
                                        <p:strVal val="visible"/>
                                      </p:to>
                                    </p:set>
                                    <p:animEffect transition="in" filter="fade">
                                      <p:cBhvr>
                                        <p:cTn id="7" dur="1000"/>
                                        <p:tgtEl>
                                          <p:spTgt spid="153610"/>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153613"/>
                                        </p:tgtEl>
                                        <p:attrNameLst>
                                          <p:attrName>style.visibility</p:attrName>
                                        </p:attrNameLst>
                                      </p:cBhvr>
                                      <p:to>
                                        <p:strVal val="visible"/>
                                      </p:to>
                                    </p:set>
                                    <p:animEffect transition="in" filter="fade">
                                      <p:cBhvr>
                                        <p:cTn id="11" dur="1000"/>
                                        <p:tgtEl>
                                          <p:spTgt spid="153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angelight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1825" y="260350"/>
            <a:ext cx="3203575"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1825" y="4648200"/>
            <a:ext cx="32035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6"/>
          <p:cNvSpPr txBox="1">
            <a:spLocks noChangeArrowheads="1"/>
          </p:cNvSpPr>
          <p:nvPr/>
        </p:nvSpPr>
        <p:spPr bwMode="auto">
          <a:xfrm>
            <a:off x="455613" y="228600"/>
            <a:ext cx="4421187"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nSpc>
                <a:spcPts val="4200"/>
              </a:lnSpc>
              <a:spcBef>
                <a:spcPct val="50000"/>
              </a:spcBef>
              <a:buClrTx/>
              <a:buSzTx/>
              <a:buFontTx/>
              <a:buNone/>
            </a:pPr>
            <a:r>
              <a:rPr lang="en-US" altLang="en-US" dirty="0">
                <a:latin typeface="Tahoma" pitchFamily="34" charset="0"/>
              </a:rPr>
              <a:t>Satan assumed he would ascend to the same level as God</a:t>
            </a:r>
          </a:p>
        </p:txBody>
      </p:sp>
      <p:sp>
        <p:nvSpPr>
          <p:cNvPr id="178183" name="Text Box 7"/>
          <p:cNvSpPr txBox="1">
            <a:spLocks noChangeArrowheads="1"/>
          </p:cNvSpPr>
          <p:nvPr/>
        </p:nvSpPr>
        <p:spPr bwMode="auto">
          <a:xfrm>
            <a:off x="455613" y="2133600"/>
            <a:ext cx="525621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nSpc>
                <a:spcPts val="4200"/>
              </a:lnSpc>
              <a:spcBef>
                <a:spcPct val="50000"/>
              </a:spcBef>
              <a:buClrTx/>
              <a:buSzTx/>
              <a:buFontTx/>
              <a:buNone/>
            </a:pPr>
            <a:r>
              <a:rPr lang="en-US" altLang="en-US" dirty="0">
                <a:latin typeface="Tahoma" pitchFamily="34" charset="0"/>
              </a:rPr>
              <a:t>But he did not want to use the whole spectrum of light</a:t>
            </a:r>
          </a:p>
        </p:txBody>
      </p:sp>
      <p:sp>
        <p:nvSpPr>
          <p:cNvPr id="178184" name="Text Box 8"/>
          <p:cNvSpPr txBox="1">
            <a:spLocks noChangeArrowheads="1"/>
          </p:cNvSpPr>
          <p:nvPr/>
        </p:nvSpPr>
        <p:spPr bwMode="auto">
          <a:xfrm>
            <a:off x="455613" y="3505200"/>
            <a:ext cx="54102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nSpc>
                <a:spcPts val="4200"/>
              </a:lnSpc>
              <a:spcBef>
                <a:spcPct val="50000"/>
              </a:spcBef>
              <a:buClrTx/>
              <a:buSzTx/>
              <a:buFontTx/>
              <a:buNone/>
            </a:pPr>
            <a:r>
              <a:rPr lang="en-US" altLang="en-US" dirty="0">
                <a:latin typeface="Tahoma" pitchFamily="34" charset="0"/>
              </a:rPr>
              <a:t>He transformed by disguising himself rather than changing himself</a:t>
            </a:r>
          </a:p>
        </p:txBody>
      </p:sp>
      <p:sp>
        <p:nvSpPr>
          <p:cNvPr id="178185" name="Line 9"/>
          <p:cNvSpPr>
            <a:spLocks noChangeShapeType="1"/>
          </p:cNvSpPr>
          <p:nvPr/>
        </p:nvSpPr>
        <p:spPr bwMode="auto">
          <a:xfrm>
            <a:off x="533400" y="4572000"/>
            <a:ext cx="182880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8186" name="Line 10"/>
          <p:cNvSpPr>
            <a:spLocks noChangeShapeType="1"/>
          </p:cNvSpPr>
          <p:nvPr/>
        </p:nvSpPr>
        <p:spPr bwMode="auto">
          <a:xfrm>
            <a:off x="1488281" y="5105400"/>
            <a:ext cx="1635919"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2848655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3000" fill="hold"/>
                                        <p:tgtEl>
                                          <p:spTgt spid="8194"/>
                                        </p:tgtEl>
                                        <p:attrNameLst>
                                          <p:attrName>ppt_x</p:attrName>
                                        </p:attrNameLst>
                                      </p:cBhvr>
                                      <p:tavLst>
                                        <p:tav tm="0">
                                          <p:val>
                                            <p:strVal val="#ppt_x"/>
                                          </p:val>
                                        </p:tav>
                                        <p:tav tm="100000">
                                          <p:val>
                                            <p:strVal val="#ppt_x"/>
                                          </p:val>
                                        </p:tav>
                                      </p:tavLst>
                                    </p:anim>
                                    <p:anim calcmode="lin" valueType="num">
                                      <p:cBhvr additive="base">
                                        <p:cTn id="8" dur="30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8183"/>
                                        </p:tgtEl>
                                        <p:attrNameLst>
                                          <p:attrName>style.visibility</p:attrName>
                                        </p:attrNameLst>
                                      </p:cBhvr>
                                      <p:to>
                                        <p:strVal val="visible"/>
                                      </p:to>
                                    </p:set>
                                    <p:animEffect transition="in" filter="fade">
                                      <p:cBhvr>
                                        <p:cTn id="13" dur="1000"/>
                                        <p:tgtEl>
                                          <p:spTgt spid="178183"/>
                                        </p:tgtEl>
                                      </p:cBhvr>
                                    </p:animEffect>
                                  </p:childTnLst>
                                </p:cTn>
                              </p:par>
                              <p:par>
                                <p:cTn id="14" presetID="10" presetClass="entr" presetSubtype="0" fill="hold" nodeType="withEffect">
                                  <p:stCondLst>
                                    <p:cond delay="0"/>
                                  </p:stCondLst>
                                  <p:childTnLst>
                                    <p:set>
                                      <p:cBhvr>
                                        <p:cTn id="15" dur="1" fill="hold">
                                          <p:stCondLst>
                                            <p:cond delay="0"/>
                                          </p:stCondLst>
                                        </p:cTn>
                                        <p:tgtEl>
                                          <p:spTgt spid="178181"/>
                                        </p:tgtEl>
                                        <p:attrNameLst>
                                          <p:attrName>style.visibility</p:attrName>
                                        </p:attrNameLst>
                                      </p:cBhvr>
                                      <p:to>
                                        <p:strVal val="visible"/>
                                      </p:to>
                                    </p:set>
                                    <p:animEffect transition="in" filter="fade">
                                      <p:cBhvr>
                                        <p:cTn id="16" dur="1000"/>
                                        <p:tgtEl>
                                          <p:spTgt spid="17818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8184"/>
                                        </p:tgtEl>
                                        <p:attrNameLst>
                                          <p:attrName>style.visibility</p:attrName>
                                        </p:attrNameLst>
                                      </p:cBhvr>
                                      <p:to>
                                        <p:strVal val="visible"/>
                                      </p:to>
                                    </p:set>
                                    <p:animEffect transition="in" filter="fade">
                                      <p:cBhvr>
                                        <p:cTn id="21" dur="1000"/>
                                        <p:tgtEl>
                                          <p:spTgt spid="178184"/>
                                        </p:tgtEl>
                                      </p:cBhvr>
                                    </p:animEffect>
                                  </p:childTnLst>
                                </p:cTn>
                              </p:par>
                            </p:childTnLst>
                          </p:cTn>
                        </p:par>
                        <p:par>
                          <p:cTn id="22" fill="hold" nodeType="afterGroup">
                            <p:stCondLst>
                              <p:cond delay="1000"/>
                            </p:stCondLst>
                            <p:childTnLst>
                              <p:par>
                                <p:cTn id="23" presetID="22" presetClass="entr" presetSubtype="8" fill="hold" grpId="0" nodeType="afterEffect">
                                  <p:stCondLst>
                                    <p:cond delay="2000"/>
                                  </p:stCondLst>
                                  <p:childTnLst>
                                    <p:set>
                                      <p:cBhvr>
                                        <p:cTn id="24" dur="1" fill="hold">
                                          <p:stCondLst>
                                            <p:cond delay="0"/>
                                          </p:stCondLst>
                                        </p:cTn>
                                        <p:tgtEl>
                                          <p:spTgt spid="178185"/>
                                        </p:tgtEl>
                                        <p:attrNameLst>
                                          <p:attrName>style.visibility</p:attrName>
                                        </p:attrNameLst>
                                      </p:cBhvr>
                                      <p:to>
                                        <p:strVal val="visible"/>
                                      </p:to>
                                    </p:set>
                                    <p:animEffect transition="in" filter="wipe(left)">
                                      <p:cBhvr>
                                        <p:cTn id="25" dur="2000"/>
                                        <p:tgtEl>
                                          <p:spTgt spid="178185"/>
                                        </p:tgtEl>
                                      </p:cBhvr>
                                    </p:animEffect>
                                  </p:childTnLst>
                                </p:cTn>
                              </p:par>
                            </p:childTnLst>
                          </p:cTn>
                        </p:par>
                        <p:par>
                          <p:cTn id="26" fill="hold" nodeType="afterGroup">
                            <p:stCondLst>
                              <p:cond delay="5000"/>
                            </p:stCondLst>
                            <p:childTnLst>
                              <p:par>
                                <p:cTn id="27" presetID="22" presetClass="entr" presetSubtype="8" fill="hold" grpId="0" nodeType="afterEffect">
                                  <p:stCondLst>
                                    <p:cond delay="1000"/>
                                  </p:stCondLst>
                                  <p:childTnLst>
                                    <p:set>
                                      <p:cBhvr>
                                        <p:cTn id="28" dur="1" fill="hold">
                                          <p:stCondLst>
                                            <p:cond delay="0"/>
                                          </p:stCondLst>
                                        </p:cTn>
                                        <p:tgtEl>
                                          <p:spTgt spid="178186"/>
                                        </p:tgtEl>
                                        <p:attrNameLst>
                                          <p:attrName>style.visibility</p:attrName>
                                        </p:attrNameLst>
                                      </p:cBhvr>
                                      <p:to>
                                        <p:strVal val="visible"/>
                                      </p:to>
                                    </p:set>
                                    <p:animEffect transition="in" filter="wipe(left)">
                                      <p:cBhvr>
                                        <p:cTn id="29" dur="2000"/>
                                        <p:tgtEl>
                                          <p:spTgt spid="178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3" grpId="0"/>
      <p:bldP spid="178184" grpId="0"/>
      <p:bldP spid="178185" grpId="0" animBg="1"/>
      <p:bldP spid="17818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1" name="Text Box 7"/>
          <p:cNvSpPr txBox="1">
            <a:spLocks noChangeArrowheads="1"/>
          </p:cNvSpPr>
          <p:nvPr/>
        </p:nvSpPr>
        <p:spPr bwMode="auto">
          <a:xfrm>
            <a:off x="455613" y="528638"/>
            <a:ext cx="8688387" cy="1355725"/>
          </a:xfrm>
          <a:prstGeom prst="rect">
            <a:avLst/>
          </a:prstGeom>
          <a:noFill/>
          <a:ln w="9525">
            <a:noFill/>
            <a:miter lim="800000"/>
            <a:headEnd/>
            <a:tailEnd/>
          </a:ln>
          <a:effectLst/>
        </p:spPr>
        <p:txBody>
          <a:bodyPr>
            <a:spAutoFit/>
          </a:bodyPr>
          <a:lstStyle/>
          <a:p>
            <a:pPr eaLnBrk="1" hangingPunct="1">
              <a:lnSpc>
                <a:spcPct val="115000"/>
              </a:lnSpc>
              <a:spcBef>
                <a:spcPct val="50000"/>
              </a:spcBef>
              <a:defRPr/>
            </a:pPr>
            <a:r>
              <a:rPr lang="en-US" sz="3600" b="1" dirty="0">
                <a:effectLst>
                  <a:outerShdw blurRad="38100" dist="38100" dir="2700000" algn="tl">
                    <a:srgbClr val="000000"/>
                  </a:outerShdw>
                </a:effectLst>
                <a:latin typeface="Tahoma" pitchFamily="34" charset="0"/>
              </a:rPr>
              <a:t>Revelation 22: 16 – I Jesus…am the root and the offspring of David, and</a:t>
            </a:r>
          </a:p>
        </p:txBody>
      </p:sp>
      <p:sp>
        <p:nvSpPr>
          <p:cNvPr id="149512" name="Text Box 8"/>
          <p:cNvSpPr txBox="1">
            <a:spLocks noChangeArrowheads="1"/>
          </p:cNvSpPr>
          <p:nvPr/>
        </p:nvSpPr>
        <p:spPr bwMode="auto">
          <a:xfrm>
            <a:off x="455613" y="2162175"/>
            <a:ext cx="3657600" cy="1355725"/>
          </a:xfrm>
          <a:prstGeom prst="rect">
            <a:avLst/>
          </a:prstGeom>
          <a:noFill/>
          <a:ln w="9525">
            <a:noFill/>
            <a:miter lim="800000"/>
            <a:headEnd/>
            <a:tailEnd/>
          </a:ln>
          <a:effectLst/>
        </p:spPr>
        <p:txBody>
          <a:bodyPr>
            <a:spAutoFit/>
          </a:bodyPr>
          <a:lstStyle/>
          <a:p>
            <a:pPr eaLnBrk="1" hangingPunct="1">
              <a:lnSpc>
                <a:spcPct val="115000"/>
              </a:lnSpc>
              <a:spcBef>
                <a:spcPct val="50000"/>
              </a:spcBef>
              <a:defRPr/>
            </a:pPr>
            <a:r>
              <a:rPr lang="en-US" sz="3600" b="1" dirty="0">
                <a:solidFill>
                  <a:srgbClr val="FFFF00"/>
                </a:solidFill>
                <a:effectLst>
                  <a:outerShdw blurRad="38100" dist="38100" dir="2700000" algn="tl">
                    <a:srgbClr val="000000"/>
                  </a:outerShdw>
                </a:effectLst>
                <a:latin typeface="Tahoma" pitchFamily="34" charset="0"/>
              </a:rPr>
              <a:t>the bright and morning star</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9512"/>
                                        </p:tgtEl>
                                        <p:attrNameLst>
                                          <p:attrName>style.visibility</p:attrName>
                                        </p:attrNameLst>
                                      </p:cBhvr>
                                      <p:to>
                                        <p:strVal val="visible"/>
                                      </p:to>
                                    </p:set>
                                    <p:animEffect transition="in" filter="fade">
                                      <p:cBhvr>
                                        <p:cTn id="7" dur="1000"/>
                                        <p:tgtEl>
                                          <p:spTgt spid="149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22" name="Rectangle 26"/>
          <p:cNvSpPr>
            <a:spLocks noChangeArrowheads="1"/>
          </p:cNvSpPr>
          <p:nvPr/>
        </p:nvSpPr>
        <p:spPr bwMode="auto">
          <a:xfrm>
            <a:off x="4572000" y="3429000"/>
            <a:ext cx="4419600" cy="3048000"/>
          </a:xfrm>
          <a:prstGeom prst="rect">
            <a:avLst/>
          </a:prstGeom>
          <a:solidFill>
            <a:srgbClr val="663300"/>
          </a:solidFill>
          <a:ln w="9525">
            <a:solidFill>
              <a:schemeClr val="tx1"/>
            </a:solidFill>
            <a:miter lim="800000"/>
            <a:headEnd/>
            <a:tailEnd/>
          </a:ln>
        </p:spPr>
        <p:txBody>
          <a:bodyPr wrap="none"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p>
        </p:txBody>
      </p:sp>
      <p:pic>
        <p:nvPicPr>
          <p:cNvPr id="64515" name="Picture 7" descr="glacial-runoff-big"/>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4648200" y="381000"/>
            <a:ext cx="4191000" cy="2763838"/>
          </a:xfrm>
          <a:noFill/>
          <a:extLst>
            <a:ext uri="{909E8E84-426E-40DD-AFC4-6F175D3DCCD1}">
              <a14:hiddenFill xmlns:a14="http://schemas.microsoft.com/office/drawing/2010/main">
                <a:solidFill>
                  <a:srgbClr val="FFFFFF"/>
                </a:solidFill>
              </a14:hiddenFill>
            </a:ext>
          </a:extLst>
        </p:spPr>
      </p:pic>
      <p:sp>
        <p:nvSpPr>
          <p:cNvPr id="157718" name="Text Box 22"/>
          <p:cNvSpPr txBox="1">
            <a:spLocks noChangeArrowheads="1"/>
          </p:cNvSpPr>
          <p:nvPr/>
        </p:nvSpPr>
        <p:spPr bwMode="auto">
          <a:xfrm>
            <a:off x="4724400" y="3429000"/>
            <a:ext cx="419100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lnSpc>
                <a:spcPct val="115000"/>
              </a:lnSpc>
              <a:spcBef>
                <a:spcPct val="50000"/>
              </a:spcBef>
            </a:pPr>
            <a:r>
              <a:rPr lang="en-US" altLang="en-US" sz="3200" dirty="0">
                <a:latin typeface="Tahoma" pitchFamily="34" charset="0"/>
              </a:rPr>
              <a:t>We want to navigate the clear, pure waters of truth.  It doesn’t matter how it appears to outside observers. </a:t>
            </a:r>
          </a:p>
        </p:txBody>
      </p:sp>
      <p:pic>
        <p:nvPicPr>
          <p:cNvPr id="64518"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81000"/>
            <a:ext cx="40386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flipH="1">
            <a:off x="76200" y="3429000"/>
            <a:ext cx="42672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7722"/>
                                        </p:tgtEl>
                                        <p:attrNameLst>
                                          <p:attrName>style.visibility</p:attrName>
                                        </p:attrNameLst>
                                      </p:cBhvr>
                                      <p:to>
                                        <p:strVal val="visible"/>
                                      </p:to>
                                    </p:set>
                                    <p:animEffect transition="in" filter="fade">
                                      <p:cBhvr>
                                        <p:cTn id="7" dur="1000"/>
                                        <p:tgtEl>
                                          <p:spTgt spid="1577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20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7718"/>
                                        </p:tgtEl>
                                        <p:attrNameLst>
                                          <p:attrName>style.visibility</p:attrName>
                                        </p:attrNameLst>
                                      </p:cBhvr>
                                      <p:to>
                                        <p:strVal val="visible"/>
                                      </p:to>
                                    </p:set>
                                    <p:animEffect transition="in" filter="fade">
                                      <p:cBhvr>
                                        <p:cTn id="17" dur="1000"/>
                                        <p:tgtEl>
                                          <p:spTgt spid="157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22" grpId="0" animBg="1"/>
      <p:bldP spid="15771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947" y="-206375"/>
            <a:ext cx="10160000" cy="727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539" name="Text Box 8"/>
          <p:cNvSpPr txBox="1">
            <a:spLocks noChangeArrowheads="1"/>
          </p:cNvSpPr>
          <p:nvPr/>
        </p:nvSpPr>
        <p:spPr bwMode="auto">
          <a:xfrm>
            <a:off x="304800" y="0"/>
            <a:ext cx="533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3600" b="1" dirty="0">
                <a:ln w="18000">
                  <a:solidFill>
                    <a:sysClr val="windowText" lastClr="000000"/>
                  </a:solidFill>
                  <a:prstDash val="solid"/>
                  <a:miter lim="800000"/>
                </a:ln>
                <a:effectLst>
                  <a:glow rad="139700">
                    <a:srgbClr val="000000"/>
                  </a:glow>
                  <a:outerShdw blurRad="25500" dist="23000" dir="7020000" algn="tl">
                    <a:srgbClr val="000000">
                      <a:alpha val="50000"/>
                    </a:srgbClr>
                  </a:outerShdw>
                </a:effectLst>
                <a:latin typeface="Tahoma" pitchFamily="34" charset="0"/>
              </a:rPr>
              <a:t>How blessed we are:</a:t>
            </a:r>
          </a:p>
        </p:txBody>
      </p:sp>
      <p:sp>
        <p:nvSpPr>
          <p:cNvPr id="151561" name="Text Box 9"/>
          <p:cNvSpPr txBox="1">
            <a:spLocks noChangeArrowheads="1"/>
          </p:cNvSpPr>
          <p:nvPr/>
        </p:nvSpPr>
        <p:spPr bwMode="auto">
          <a:xfrm>
            <a:off x="609600" y="764125"/>
            <a:ext cx="5029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3200" b="1" dirty="0" smtClean="0">
                <a:ln w="18000">
                  <a:solidFill>
                    <a:sysClr val="windowText" lastClr="000000"/>
                  </a:solidFill>
                  <a:prstDash val="solid"/>
                  <a:miter lim="800000"/>
                </a:ln>
                <a:effectLst>
                  <a:glow rad="139700">
                    <a:srgbClr val="000000"/>
                  </a:glow>
                  <a:outerShdw blurRad="25500" dist="23000" dir="7020000" algn="tl">
                    <a:srgbClr val="000000">
                      <a:alpha val="50000"/>
                    </a:srgbClr>
                  </a:outerShdw>
                </a:effectLst>
                <a:latin typeface="Tahoma" pitchFamily="34" charset="0"/>
              </a:rPr>
              <a:t>-To </a:t>
            </a:r>
            <a:r>
              <a:rPr lang="en-US" altLang="en-US" sz="3200" b="1" dirty="0">
                <a:ln w="18000">
                  <a:solidFill>
                    <a:sysClr val="windowText" lastClr="000000"/>
                  </a:solidFill>
                  <a:prstDash val="solid"/>
                  <a:miter lim="800000"/>
                </a:ln>
                <a:effectLst>
                  <a:glow rad="139700">
                    <a:srgbClr val="000000"/>
                  </a:glow>
                  <a:outerShdw blurRad="25500" dist="23000" dir="7020000" algn="tl">
                    <a:srgbClr val="000000">
                      <a:alpha val="50000"/>
                    </a:srgbClr>
                  </a:outerShdw>
                </a:effectLst>
                <a:latin typeface="Tahoma" pitchFamily="34" charset="0"/>
              </a:rPr>
              <a:t>see the true light</a:t>
            </a:r>
          </a:p>
        </p:txBody>
      </p:sp>
      <p:sp>
        <p:nvSpPr>
          <p:cNvPr id="151562" name="Text Box 10"/>
          <p:cNvSpPr txBox="1">
            <a:spLocks noChangeArrowheads="1"/>
          </p:cNvSpPr>
          <p:nvPr/>
        </p:nvSpPr>
        <p:spPr bwMode="auto">
          <a:xfrm>
            <a:off x="914400" y="1471675"/>
            <a:ext cx="6477000" cy="122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nSpc>
                <a:spcPct val="115000"/>
              </a:lnSpc>
              <a:spcBef>
                <a:spcPct val="50000"/>
              </a:spcBef>
            </a:pPr>
            <a:r>
              <a:rPr lang="en-US" altLang="en-US" sz="3200" b="1" dirty="0" smtClean="0">
                <a:ln w="18000">
                  <a:solidFill>
                    <a:sysClr val="windowText" lastClr="000000"/>
                  </a:solidFill>
                  <a:prstDash val="solid"/>
                  <a:miter lim="800000"/>
                </a:ln>
                <a:effectLst>
                  <a:glow rad="139700">
                    <a:srgbClr val="000000"/>
                  </a:glow>
                  <a:outerShdw blurRad="25500" dist="23000" dir="7020000" algn="tl">
                    <a:srgbClr val="000000">
                      <a:alpha val="50000"/>
                    </a:srgbClr>
                  </a:outerShdw>
                </a:effectLst>
                <a:latin typeface="Tahoma" pitchFamily="34" charset="0"/>
              </a:rPr>
              <a:t>-To </a:t>
            </a:r>
            <a:r>
              <a:rPr lang="en-US" altLang="en-US" sz="3200" b="1" dirty="0">
                <a:ln w="18000">
                  <a:solidFill>
                    <a:sysClr val="windowText" lastClr="000000"/>
                  </a:solidFill>
                  <a:prstDash val="solid"/>
                  <a:miter lim="800000"/>
                </a:ln>
                <a:effectLst>
                  <a:glow rad="139700">
                    <a:srgbClr val="000000"/>
                  </a:glow>
                  <a:outerShdw blurRad="25500" dist="23000" dir="7020000" algn="tl">
                    <a:srgbClr val="000000">
                      <a:alpha val="50000"/>
                    </a:srgbClr>
                  </a:outerShdw>
                </a:effectLst>
                <a:latin typeface="Tahoma" pitchFamily="34" charset="0"/>
              </a:rPr>
              <a:t>have a relationship with the Lion of the Tribe of Judah</a:t>
            </a:r>
          </a:p>
        </p:txBody>
      </p:sp>
      <p:sp>
        <p:nvSpPr>
          <p:cNvPr id="151563" name="Text Box 11"/>
          <p:cNvSpPr txBox="1">
            <a:spLocks noChangeArrowheads="1"/>
          </p:cNvSpPr>
          <p:nvPr/>
        </p:nvSpPr>
        <p:spPr bwMode="auto">
          <a:xfrm>
            <a:off x="1524000" y="2819400"/>
            <a:ext cx="7086600" cy="122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nSpc>
                <a:spcPct val="115000"/>
              </a:lnSpc>
              <a:spcBef>
                <a:spcPct val="50000"/>
              </a:spcBef>
            </a:pPr>
            <a:r>
              <a:rPr lang="en-US" altLang="en-US" sz="3200" b="1" dirty="0" smtClean="0">
                <a:ln w="18000">
                  <a:solidFill>
                    <a:sysClr val="windowText" lastClr="000000"/>
                  </a:solidFill>
                  <a:prstDash val="solid"/>
                  <a:miter lim="800000"/>
                </a:ln>
                <a:effectLst>
                  <a:glow rad="139700">
                    <a:srgbClr val="000000"/>
                  </a:glow>
                  <a:outerShdw blurRad="25500" dist="23000" dir="7020000" algn="tl">
                    <a:srgbClr val="000000">
                      <a:alpha val="50000"/>
                    </a:srgbClr>
                  </a:outerShdw>
                </a:effectLst>
                <a:latin typeface="Tahoma" pitchFamily="34" charset="0"/>
              </a:rPr>
              <a:t>-To </a:t>
            </a:r>
            <a:r>
              <a:rPr lang="en-US" altLang="en-US" sz="3200" b="1" dirty="0">
                <a:ln w="18000">
                  <a:solidFill>
                    <a:sysClr val="windowText" lastClr="000000"/>
                  </a:solidFill>
                  <a:prstDash val="solid"/>
                  <a:miter lim="800000"/>
                </a:ln>
                <a:effectLst>
                  <a:glow rad="139700">
                    <a:srgbClr val="000000"/>
                  </a:glow>
                  <a:outerShdw blurRad="25500" dist="23000" dir="7020000" algn="tl">
                    <a:srgbClr val="000000">
                      <a:alpha val="50000"/>
                    </a:srgbClr>
                  </a:outerShdw>
                </a:effectLst>
                <a:latin typeface="Tahoma" pitchFamily="34" charset="0"/>
              </a:rPr>
              <a:t>know that soon Satan will no longer deceive the nations</a:t>
            </a:r>
          </a:p>
        </p:txBody>
      </p:sp>
      <p:sp>
        <p:nvSpPr>
          <p:cNvPr id="151564" name="Text Box 12"/>
          <p:cNvSpPr txBox="1">
            <a:spLocks noChangeArrowheads="1"/>
          </p:cNvSpPr>
          <p:nvPr/>
        </p:nvSpPr>
        <p:spPr bwMode="auto">
          <a:xfrm>
            <a:off x="1104900" y="4267200"/>
            <a:ext cx="6934200" cy="1569660"/>
          </a:xfrm>
          <a:prstGeom prst="rect">
            <a:avLst/>
          </a:prstGeom>
          <a:noFill/>
          <a:ln w="9525">
            <a:noFill/>
            <a:miter lim="800000"/>
            <a:headEnd/>
            <a:tailEnd/>
          </a:ln>
          <a:effectLst/>
        </p:spPr>
        <p:txBody>
          <a:bodyPr wrap="square">
            <a:spAutoFit/>
          </a:bodyPr>
          <a:lstStyle/>
          <a:p>
            <a:pPr algn="ctr">
              <a:spcBef>
                <a:spcPct val="50000"/>
              </a:spcBef>
              <a:defRPr/>
            </a:pPr>
            <a:r>
              <a:rPr lang="en-US" sz="4800" b="1" dirty="0">
                <a:ln w="18000">
                  <a:solidFill>
                    <a:sysClr val="windowText" lastClr="000000"/>
                  </a:solidFill>
                  <a:prstDash val="solid"/>
                  <a:miter lim="800000"/>
                </a:ln>
                <a:effectLst>
                  <a:glow rad="139700">
                    <a:srgbClr val="000000"/>
                  </a:glow>
                  <a:outerShdw blurRad="25500" dist="23000" dir="7020000" algn="tl">
                    <a:srgbClr val="000000">
                      <a:alpha val="50000"/>
                    </a:srgbClr>
                  </a:outerShdw>
                </a:effectLst>
                <a:latin typeface="Lucida Calligraphy" panose="03010101010101010101" pitchFamily="66" charset="0"/>
              </a:rPr>
              <a:t>May the LORD add </a:t>
            </a:r>
            <a:r>
              <a:rPr lang="en-US" sz="4800" b="1" dirty="0" smtClean="0">
                <a:ln w="18000">
                  <a:solidFill>
                    <a:sysClr val="windowText" lastClr="000000"/>
                  </a:solidFill>
                  <a:prstDash val="solid"/>
                  <a:miter lim="800000"/>
                </a:ln>
                <a:effectLst>
                  <a:glow rad="139700">
                    <a:srgbClr val="000000"/>
                  </a:glow>
                  <a:outerShdw blurRad="25500" dist="23000" dir="7020000" algn="tl">
                    <a:srgbClr val="000000">
                      <a:alpha val="50000"/>
                    </a:srgbClr>
                  </a:outerShdw>
                </a:effectLst>
                <a:latin typeface="Lucida Calligraphy" panose="03010101010101010101" pitchFamily="66" charset="0"/>
              </a:rPr>
              <a:t/>
            </a:r>
            <a:br>
              <a:rPr lang="en-US" sz="4800" b="1" dirty="0" smtClean="0">
                <a:ln w="18000">
                  <a:solidFill>
                    <a:sysClr val="windowText" lastClr="000000"/>
                  </a:solidFill>
                  <a:prstDash val="solid"/>
                  <a:miter lim="800000"/>
                </a:ln>
                <a:effectLst>
                  <a:glow rad="139700">
                    <a:srgbClr val="000000"/>
                  </a:glow>
                  <a:outerShdw blurRad="25500" dist="23000" dir="7020000" algn="tl">
                    <a:srgbClr val="000000">
                      <a:alpha val="50000"/>
                    </a:srgbClr>
                  </a:outerShdw>
                </a:effectLst>
                <a:latin typeface="Lucida Calligraphy" panose="03010101010101010101" pitchFamily="66" charset="0"/>
              </a:rPr>
            </a:br>
            <a:r>
              <a:rPr lang="en-US" sz="4800" b="1" dirty="0" smtClean="0">
                <a:ln w="18000">
                  <a:solidFill>
                    <a:sysClr val="windowText" lastClr="000000"/>
                  </a:solidFill>
                  <a:prstDash val="solid"/>
                  <a:miter lim="800000"/>
                </a:ln>
                <a:effectLst>
                  <a:glow rad="139700">
                    <a:srgbClr val="000000"/>
                  </a:glow>
                  <a:outerShdw blurRad="25500" dist="23000" dir="7020000" algn="tl">
                    <a:srgbClr val="000000">
                      <a:alpha val="50000"/>
                    </a:srgbClr>
                  </a:outerShdw>
                </a:effectLst>
                <a:latin typeface="Lucida Calligraphy" panose="03010101010101010101" pitchFamily="66" charset="0"/>
              </a:rPr>
              <a:t>His </a:t>
            </a:r>
            <a:r>
              <a:rPr lang="en-US" sz="4800" b="1" dirty="0">
                <a:ln w="18000">
                  <a:solidFill>
                    <a:sysClr val="windowText" lastClr="000000"/>
                  </a:solidFill>
                  <a:prstDash val="solid"/>
                  <a:miter lim="800000"/>
                </a:ln>
                <a:effectLst>
                  <a:glow rad="139700">
                    <a:srgbClr val="000000"/>
                  </a:glow>
                  <a:outerShdw blurRad="25500" dist="23000" dir="7020000" algn="tl">
                    <a:srgbClr val="000000">
                      <a:alpha val="50000"/>
                    </a:srgbClr>
                  </a:outerShdw>
                </a:effectLst>
                <a:latin typeface="Lucida Calligraphy" panose="03010101010101010101" pitchFamily="66" charset="0"/>
              </a:rPr>
              <a:t>blessing</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1561"/>
                                        </p:tgtEl>
                                        <p:attrNameLst>
                                          <p:attrName>style.visibility</p:attrName>
                                        </p:attrNameLst>
                                      </p:cBhvr>
                                      <p:to>
                                        <p:strVal val="visible"/>
                                      </p:to>
                                    </p:set>
                                    <p:animEffect transition="in" filter="fade">
                                      <p:cBhvr>
                                        <p:cTn id="7" dur="1000"/>
                                        <p:tgtEl>
                                          <p:spTgt spid="1515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1562"/>
                                        </p:tgtEl>
                                        <p:attrNameLst>
                                          <p:attrName>style.visibility</p:attrName>
                                        </p:attrNameLst>
                                      </p:cBhvr>
                                      <p:to>
                                        <p:strVal val="visible"/>
                                      </p:to>
                                    </p:set>
                                    <p:animEffect transition="in" filter="fade">
                                      <p:cBhvr>
                                        <p:cTn id="12" dur="1000"/>
                                        <p:tgtEl>
                                          <p:spTgt spid="1515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1563"/>
                                        </p:tgtEl>
                                        <p:attrNameLst>
                                          <p:attrName>style.visibility</p:attrName>
                                        </p:attrNameLst>
                                      </p:cBhvr>
                                      <p:to>
                                        <p:strVal val="visible"/>
                                      </p:to>
                                    </p:set>
                                    <p:animEffect transition="in" filter="fade">
                                      <p:cBhvr>
                                        <p:cTn id="17" dur="1000"/>
                                        <p:tgtEl>
                                          <p:spTgt spid="15156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1564"/>
                                        </p:tgtEl>
                                        <p:attrNameLst>
                                          <p:attrName>style.visibility</p:attrName>
                                        </p:attrNameLst>
                                      </p:cBhvr>
                                      <p:to>
                                        <p:strVal val="visible"/>
                                      </p:to>
                                    </p:set>
                                    <p:animEffect transition="in" filter="fade">
                                      <p:cBhvr>
                                        <p:cTn id="22" dur="3000"/>
                                        <p:tgtEl>
                                          <p:spTgt spid="151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1" grpId="0"/>
      <p:bldP spid="151562" grpId="0"/>
      <p:bldP spid="151563" grpId="0"/>
      <p:bldP spid="15156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3" y="0"/>
            <a:ext cx="916623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 y="381000"/>
            <a:ext cx="4191000" cy="1077218"/>
          </a:xfrm>
          <a:prstGeom prst="rect">
            <a:avLst/>
          </a:prstGeom>
          <a:noFill/>
        </p:spPr>
        <p:txBody>
          <a:bodyPr wrap="square" rtlCol="0">
            <a:spAutoFit/>
          </a:bodyPr>
          <a:lstStyle/>
          <a:p>
            <a:r>
              <a:rPr lang="en-US" sz="3200" b="1" dirty="0" smtClean="0">
                <a:ln w="12700">
                  <a:solidFill>
                    <a:sysClr val="windowText" lastClr="000000"/>
                  </a:solidFill>
                  <a:prstDash val="solid"/>
                </a:ln>
                <a:solidFill>
                  <a:srgbClr val="F8F8F8"/>
                </a:solidFill>
                <a:effectLst>
                  <a:glow rad="228600">
                    <a:srgbClr val="000000"/>
                  </a:glow>
                  <a:outerShdw blurRad="41275" dist="20320" dir="18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rPr>
              <a:t>Satan felt he had the wisdom of God</a:t>
            </a:r>
            <a:endParaRPr lang="en-US" sz="3200" b="1" dirty="0">
              <a:ln w="12700">
                <a:solidFill>
                  <a:sysClr val="windowText" lastClr="000000"/>
                </a:solidFill>
                <a:prstDash val="solid"/>
              </a:ln>
              <a:solidFill>
                <a:srgbClr val="F8F8F8"/>
              </a:solidFill>
              <a:effectLst>
                <a:glow rad="228600">
                  <a:srgbClr val="000000"/>
                </a:glow>
                <a:outerShdw blurRad="41275" dist="20320" dir="18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6" y="0"/>
            <a:ext cx="916623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0" y="685800"/>
            <a:ext cx="4572000" cy="1119153"/>
          </a:xfrm>
          <a:prstGeom prst="rect">
            <a:avLst/>
          </a:prstGeom>
          <a:noFill/>
        </p:spPr>
        <p:txBody>
          <a:bodyPr wrap="square" rtlCol="0">
            <a:spAutoFit/>
          </a:bodyPr>
          <a:lstStyle/>
          <a:p>
            <a:pPr algn="ctr">
              <a:lnSpc>
                <a:spcPts val="4200"/>
              </a:lnSpc>
            </a:pPr>
            <a:r>
              <a:rPr lang="en-US" sz="3200" b="1" dirty="0" smtClean="0">
                <a:ln w="18000">
                  <a:solidFill>
                    <a:sysClr val="windowText" lastClr="000000"/>
                  </a:solidFill>
                  <a:prstDash val="solid"/>
                  <a:miter lim="800000"/>
                </a:ln>
                <a:solidFill>
                  <a:srgbClr val="F8F8F8"/>
                </a:solidFill>
                <a:effectLst>
                  <a:outerShdw blurRad="25500" dist="23000" dir="7020000" algn="tl">
                    <a:srgbClr val="000000">
                      <a:alpha val="50000"/>
                    </a:srgbClr>
                  </a:outerShdw>
                </a:effectLst>
                <a:latin typeface="Tahoma" panose="020B0604030504040204" pitchFamily="34" charset="0"/>
                <a:ea typeface="Tahoma" panose="020B0604030504040204" pitchFamily="34" charset="0"/>
                <a:cs typeface="Tahoma" panose="020B0604030504040204" pitchFamily="34" charset="0"/>
              </a:rPr>
              <a:t>What he wanted was the Power of God</a:t>
            </a:r>
            <a:endParaRPr lang="en-US" sz="3200" b="1" dirty="0">
              <a:ln w="18000">
                <a:solidFill>
                  <a:sysClr val="windowText" lastClr="000000"/>
                </a:solidFill>
                <a:prstDash val="solid"/>
                <a:miter lim="800000"/>
              </a:ln>
              <a:solidFill>
                <a:srgbClr val="F8F8F8"/>
              </a:solidFill>
              <a:effectLst>
                <a:outerShdw blurRad="25500" dist="23000" dir="7020000" algn="tl">
                  <a:srgbClr val="000000">
                    <a:alpha val="50000"/>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150065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fade">
                                      <p:cBhvr>
                                        <p:cTn id="7" dur="2000"/>
                                        <p:tgtEl>
                                          <p:spTgt spid="788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Box 4"/>
          <p:cNvSpPr txBox="1">
            <a:spLocks noChangeArrowheads="1"/>
          </p:cNvSpPr>
          <p:nvPr/>
        </p:nvSpPr>
        <p:spPr bwMode="auto">
          <a:xfrm>
            <a:off x="455613" y="304800"/>
            <a:ext cx="60213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50000"/>
              </a:spcBef>
              <a:buClrTx/>
              <a:buSzTx/>
              <a:buFontTx/>
              <a:buNone/>
              <a:defRPr/>
            </a:pPr>
            <a:r>
              <a:rPr lang="en-US" altLang="en-US" sz="3600" b="1" dirty="0" smtClean="0">
                <a:ln w="18000">
                  <a:solidFill>
                    <a:sysClr val="windowText" lastClr="000000"/>
                  </a:solidFill>
                  <a:prstDash val="solid"/>
                  <a:miter lim="800000"/>
                </a:ln>
                <a:solidFill>
                  <a:srgbClr val="F8F8F8"/>
                </a:solidFill>
                <a:effectLst>
                  <a:glow rad="139700">
                    <a:srgbClr val="000000">
                      <a:alpha val="40000"/>
                    </a:srgbClr>
                  </a:glow>
                  <a:outerShdw blurRad="25500" dist="23000" dir="7020000" algn="tl">
                    <a:srgbClr val="000000">
                      <a:alpha val="50000"/>
                    </a:srgbClr>
                  </a:outerShdw>
                </a:effectLst>
                <a:latin typeface="Tahoma" pitchFamily="34" charset="0"/>
              </a:rPr>
              <a:t>Satan was not interested in emulating:</a:t>
            </a:r>
          </a:p>
        </p:txBody>
      </p:sp>
      <p:sp>
        <p:nvSpPr>
          <p:cNvPr id="10243" name="Text Box 5"/>
          <p:cNvSpPr txBox="1">
            <a:spLocks noChangeArrowheads="1"/>
          </p:cNvSpPr>
          <p:nvPr/>
        </p:nvSpPr>
        <p:spPr bwMode="auto">
          <a:xfrm>
            <a:off x="455613" y="1705769"/>
            <a:ext cx="27447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50000"/>
              </a:spcBef>
              <a:buClrTx/>
              <a:buSzTx/>
              <a:buFontTx/>
              <a:buNone/>
              <a:defRPr/>
            </a:pPr>
            <a:r>
              <a:rPr lang="en-US" altLang="en-US" b="1" dirty="0" smtClean="0">
                <a:ln w="18000">
                  <a:solidFill>
                    <a:sysClr val="windowText" lastClr="000000"/>
                  </a:solidFill>
                  <a:prstDash val="solid"/>
                  <a:miter lim="800000"/>
                </a:ln>
                <a:solidFill>
                  <a:srgbClr val="F8F8F8"/>
                </a:solidFill>
                <a:effectLst>
                  <a:glow rad="139700">
                    <a:srgbClr val="000000">
                      <a:alpha val="40000"/>
                    </a:srgbClr>
                  </a:glow>
                  <a:outerShdw blurRad="25500" dist="23000" dir="7020000" algn="tl">
                    <a:srgbClr val="000000">
                      <a:alpha val="50000"/>
                    </a:srgbClr>
                  </a:outerShdw>
                </a:effectLst>
                <a:latin typeface="Tahoma" pitchFamily="34" charset="0"/>
              </a:rPr>
              <a:t>God’s Mercy</a:t>
            </a:r>
          </a:p>
        </p:txBody>
      </p:sp>
      <p:sp>
        <p:nvSpPr>
          <p:cNvPr id="10244" name="Text Box 6"/>
          <p:cNvSpPr txBox="1">
            <a:spLocks noChangeArrowheads="1"/>
          </p:cNvSpPr>
          <p:nvPr/>
        </p:nvSpPr>
        <p:spPr bwMode="auto">
          <a:xfrm>
            <a:off x="455613" y="2491184"/>
            <a:ext cx="30106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50000"/>
              </a:spcBef>
              <a:buClrTx/>
              <a:buSzTx/>
              <a:buFontTx/>
              <a:buNone/>
              <a:defRPr/>
            </a:pPr>
            <a:r>
              <a:rPr lang="en-US" altLang="en-US" b="1" dirty="0" smtClean="0">
                <a:ln w="18000">
                  <a:solidFill>
                    <a:sysClr val="windowText" lastClr="000000"/>
                  </a:solidFill>
                  <a:prstDash val="solid"/>
                  <a:miter lim="800000"/>
                </a:ln>
                <a:solidFill>
                  <a:srgbClr val="F8F8F8"/>
                </a:solidFill>
                <a:effectLst>
                  <a:glow rad="139700">
                    <a:srgbClr val="000000">
                      <a:alpha val="40000"/>
                    </a:srgbClr>
                  </a:glow>
                  <a:outerShdw blurRad="25500" dist="23000" dir="7020000" algn="tl">
                    <a:srgbClr val="000000">
                      <a:alpha val="50000"/>
                    </a:srgbClr>
                  </a:outerShdw>
                </a:effectLst>
                <a:latin typeface="Tahoma" pitchFamily="34" charset="0"/>
              </a:rPr>
              <a:t>God’s Justice</a:t>
            </a:r>
          </a:p>
        </p:txBody>
      </p:sp>
      <p:sp>
        <p:nvSpPr>
          <p:cNvPr id="10245" name="Text Box 7"/>
          <p:cNvSpPr txBox="1">
            <a:spLocks noChangeArrowheads="1"/>
          </p:cNvSpPr>
          <p:nvPr/>
        </p:nvSpPr>
        <p:spPr bwMode="auto">
          <a:xfrm>
            <a:off x="455613" y="3276600"/>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50000"/>
              </a:spcBef>
              <a:buClrTx/>
              <a:buSzTx/>
              <a:buFontTx/>
              <a:buNone/>
              <a:defRPr/>
            </a:pPr>
            <a:r>
              <a:rPr lang="en-US" altLang="en-US" b="1" dirty="0" smtClean="0">
                <a:ln w="18000">
                  <a:solidFill>
                    <a:sysClr val="windowText" lastClr="000000"/>
                  </a:solidFill>
                  <a:prstDash val="solid"/>
                  <a:miter lim="800000"/>
                </a:ln>
                <a:solidFill>
                  <a:srgbClr val="F8F8F8"/>
                </a:solidFill>
                <a:effectLst>
                  <a:glow rad="139700">
                    <a:srgbClr val="000000">
                      <a:alpha val="40000"/>
                    </a:srgbClr>
                  </a:glow>
                  <a:outerShdw blurRad="25500" dist="23000" dir="7020000" algn="tl">
                    <a:srgbClr val="000000">
                      <a:alpha val="50000"/>
                    </a:srgbClr>
                  </a:outerShdw>
                </a:effectLst>
                <a:latin typeface="Tahoma" pitchFamily="34" charset="0"/>
              </a:rPr>
              <a:t>God’s Patience</a:t>
            </a:r>
          </a:p>
        </p:txBody>
      </p:sp>
      <p:sp>
        <p:nvSpPr>
          <p:cNvPr id="180232" name="Text Box 8"/>
          <p:cNvSpPr txBox="1">
            <a:spLocks noChangeArrowheads="1"/>
          </p:cNvSpPr>
          <p:nvPr/>
        </p:nvSpPr>
        <p:spPr bwMode="auto">
          <a:xfrm>
            <a:off x="4572000" y="1524000"/>
            <a:ext cx="3733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50000"/>
              </a:spcBef>
              <a:buClrTx/>
              <a:buSzTx/>
              <a:buFontTx/>
              <a:buNone/>
              <a:defRPr/>
            </a:pPr>
            <a:r>
              <a:rPr lang="en-US" altLang="en-US" sz="4800" b="1" dirty="0" smtClean="0">
                <a:ln w="18000">
                  <a:solidFill>
                    <a:sysClr val="windowText" lastClr="000000"/>
                  </a:solidFill>
                  <a:prstDash val="solid"/>
                  <a:miter lim="800000"/>
                </a:ln>
                <a:solidFill>
                  <a:srgbClr val="F8F8F8"/>
                </a:solidFill>
                <a:effectLst>
                  <a:glow rad="139700">
                    <a:srgbClr val="000000">
                      <a:alpha val="40000"/>
                    </a:srgbClr>
                  </a:glow>
                  <a:outerShdw blurRad="25500" dist="23000" dir="7020000" algn="tl">
                    <a:srgbClr val="000000">
                      <a:alpha val="50000"/>
                    </a:srgbClr>
                  </a:outerShdw>
                </a:effectLst>
                <a:latin typeface="Tahoma" pitchFamily="34" charset="0"/>
              </a:rPr>
              <a:t>God’s Love</a:t>
            </a:r>
          </a:p>
        </p:txBody>
      </p:sp>
    </p:spTree>
    <p:extLst>
      <p:ext uri="{BB962C8B-B14F-4D97-AF65-F5344CB8AC3E}">
        <p14:creationId xmlns:p14="http://schemas.microsoft.com/office/powerpoint/2010/main" val="12081512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3000"/>
                                        <p:tgtEl>
                                          <p:spTgt spid="10243"/>
                                        </p:tgtEl>
                                      </p:cBhvr>
                                    </p:animEffect>
                                  </p:childTnLst>
                                </p:cTn>
                              </p:par>
                            </p:childTnLst>
                          </p:cTn>
                        </p:par>
                        <p:par>
                          <p:cTn id="8" fill="hold" nodeType="afterGroup">
                            <p:stCondLst>
                              <p:cond delay="3000"/>
                            </p:stCondLst>
                            <p:childTnLst>
                              <p:par>
                                <p:cTn id="9" presetID="10" presetClass="entr" presetSubtype="0" fill="hold" nodeType="afterEffect">
                                  <p:stCondLst>
                                    <p:cond delay="0"/>
                                  </p:stCondLst>
                                  <p:childTnLst>
                                    <p:set>
                                      <p:cBhvr>
                                        <p:cTn id="10" dur="1" fill="hold">
                                          <p:stCondLst>
                                            <p:cond delay="0"/>
                                          </p:stCondLst>
                                        </p:cTn>
                                        <p:tgtEl>
                                          <p:spTgt spid="10244"/>
                                        </p:tgtEl>
                                        <p:attrNameLst>
                                          <p:attrName>style.visibility</p:attrName>
                                        </p:attrNameLst>
                                      </p:cBhvr>
                                      <p:to>
                                        <p:strVal val="visible"/>
                                      </p:to>
                                    </p:set>
                                    <p:animEffect transition="in" filter="fade">
                                      <p:cBhvr>
                                        <p:cTn id="11" dur="2000"/>
                                        <p:tgtEl>
                                          <p:spTgt spid="10244"/>
                                        </p:tgtEl>
                                      </p:cBhvr>
                                    </p:animEffect>
                                  </p:childTnLst>
                                </p:cTn>
                              </p:par>
                            </p:childTnLst>
                          </p:cTn>
                        </p:par>
                        <p:par>
                          <p:cTn id="12" fill="hold" nodeType="afterGroup">
                            <p:stCondLst>
                              <p:cond delay="5000"/>
                            </p:stCondLst>
                            <p:childTnLst>
                              <p:par>
                                <p:cTn id="13" presetID="10" presetClass="entr" presetSubtype="0" fill="hold" nodeType="afterEffect">
                                  <p:stCondLst>
                                    <p:cond delay="0"/>
                                  </p:stCondLst>
                                  <p:childTnLst>
                                    <p:set>
                                      <p:cBhvr>
                                        <p:cTn id="14" dur="1" fill="hold">
                                          <p:stCondLst>
                                            <p:cond delay="0"/>
                                          </p:stCondLst>
                                        </p:cTn>
                                        <p:tgtEl>
                                          <p:spTgt spid="10245"/>
                                        </p:tgtEl>
                                        <p:attrNameLst>
                                          <p:attrName>style.visibility</p:attrName>
                                        </p:attrNameLst>
                                      </p:cBhvr>
                                      <p:to>
                                        <p:strVal val="visible"/>
                                      </p:to>
                                    </p:set>
                                    <p:animEffect transition="in" filter="fade">
                                      <p:cBhvr>
                                        <p:cTn id="15" dur="1000"/>
                                        <p:tgtEl>
                                          <p:spTgt spid="1024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80232"/>
                                        </p:tgtEl>
                                        <p:attrNameLst>
                                          <p:attrName>style.visibility</p:attrName>
                                        </p:attrNameLst>
                                      </p:cBhvr>
                                      <p:to>
                                        <p:strVal val="visible"/>
                                      </p:to>
                                    </p:set>
                                    <p:animEffect transition="in" filter="fade">
                                      <p:cBhvr>
                                        <p:cTn id="20" dur="3000"/>
                                        <p:tgtEl>
                                          <p:spTgt spid="180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Box 4"/>
          <p:cNvSpPr txBox="1">
            <a:spLocks noChangeArrowheads="1"/>
          </p:cNvSpPr>
          <p:nvPr/>
        </p:nvSpPr>
        <p:spPr bwMode="auto">
          <a:xfrm>
            <a:off x="455613" y="528638"/>
            <a:ext cx="7924800" cy="122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nSpc>
                <a:spcPct val="115000"/>
              </a:lnSpc>
              <a:spcBef>
                <a:spcPct val="50000"/>
              </a:spcBef>
              <a:buClrTx/>
              <a:buSzTx/>
              <a:buFontTx/>
              <a:buNone/>
              <a:defRPr/>
            </a:pPr>
            <a:r>
              <a:rPr lang="en-US" altLang="en-US" b="1" dirty="0" smtClean="0">
                <a:ln w="18000">
                  <a:solidFill>
                    <a:sysClr val="windowText" lastClr="000000"/>
                  </a:solidFill>
                  <a:prstDash val="solid"/>
                  <a:miter lim="800000"/>
                </a:ln>
                <a:solidFill>
                  <a:srgbClr val="F8F8F8"/>
                </a:solidFill>
                <a:effectLst>
                  <a:glow rad="139700">
                    <a:srgbClr val="000000"/>
                  </a:glow>
                  <a:outerShdw blurRad="25500" dist="23000" dir="7020000" algn="tl">
                    <a:srgbClr val="000000">
                      <a:alpha val="50000"/>
                    </a:srgbClr>
                  </a:outerShdw>
                </a:effectLst>
                <a:latin typeface="Tahoma" pitchFamily="34" charset="0"/>
              </a:rPr>
              <a:t>Satan knew he was more powerful than humans:</a:t>
            </a:r>
          </a:p>
        </p:txBody>
      </p:sp>
      <p:sp>
        <p:nvSpPr>
          <p:cNvPr id="11267" name="Text Box 5"/>
          <p:cNvSpPr txBox="1">
            <a:spLocks noChangeArrowheads="1"/>
          </p:cNvSpPr>
          <p:nvPr/>
        </p:nvSpPr>
        <p:spPr bwMode="auto">
          <a:xfrm>
            <a:off x="455613" y="2049209"/>
            <a:ext cx="3962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50000"/>
              </a:spcBef>
              <a:buClrTx/>
              <a:buSzTx/>
              <a:buFontTx/>
              <a:buNone/>
              <a:defRPr/>
            </a:pPr>
            <a:r>
              <a:rPr lang="en-US" altLang="en-US" b="1" dirty="0" smtClean="0">
                <a:ln w="18000">
                  <a:solidFill>
                    <a:sysClr val="windowText" lastClr="000000"/>
                  </a:solidFill>
                  <a:prstDash val="solid"/>
                  <a:miter lim="800000"/>
                </a:ln>
                <a:solidFill>
                  <a:srgbClr val="F8F8F8"/>
                </a:solidFill>
                <a:effectLst>
                  <a:glow rad="139700">
                    <a:srgbClr val="000000"/>
                  </a:glow>
                  <a:outerShdw blurRad="25500" dist="23000" dir="7020000" algn="tl">
                    <a:srgbClr val="000000">
                      <a:alpha val="50000"/>
                    </a:srgbClr>
                  </a:outerShdw>
                </a:effectLst>
                <a:latin typeface="Tahoma" pitchFamily="34" charset="0"/>
              </a:rPr>
              <a:t>Power to coerce</a:t>
            </a:r>
          </a:p>
        </p:txBody>
      </p:sp>
      <p:sp>
        <p:nvSpPr>
          <p:cNvPr id="11268" name="Text Box 6"/>
          <p:cNvSpPr txBox="1">
            <a:spLocks noChangeArrowheads="1"/>
          </p:cNvSpPr>
          <p:nvPr/>
        </p:nvSpPr>
        <p:spPr bwMode="auto">
          <a:xfrm>
            <a:off x="455613" y="2929604"/>
            <a:ext cx="3962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50000"/>
              </a:spcBef>
              <a:buClrTx/>
              <a:buSzTx/>
              <a:buFontTx/>
              <a:buNone/>
              <a:defRPr/>
            </a:pPr>
            <a:r>
              <a:rPr lang="en-US" altLang="en-US" b="1" dirty="0" smtClean="0">
                <a:ln w="18000">
                  <a:solidFill>
                    <a:sysClr val="windowText" lastClr="000000"/>
                  </a:solidFill>
                  <a:prstDash val="solid"/>
                  <a:miter lim="800000"/>
                </a:ln>
                <a:solidFill>
                  <a:srgbClr val="F8F8F8"/>
                </a:solidFill>
                <a:effectLst>
                  <a:glow rad="139700">
                    <a:srgbClr val="000000"/>
                  </a:glow>
                  <a:outerShdw blurRad="25500" dist="23000" dir="7020000" algn="tl">
                    <a:srgbClr val="000000">
                      <a:alpha val="50000"/>
                    </a:srgbClr>
                  </a:outerShdw>
                </a:effectLst>
                <a:latin typeface="Tahoma" pitchFamily="34" charset="0"/>
              </a:rPr>
              <a:t>Power to control</a:t>
            </a:r>
          </a:p>
        </p:txBody>
      </p:sp>
      <p:sp>
        <p:nvSpPr>
          <p:cNvPr id="181255" name="Text Box 7"/>
          <p:cNvSpPr txBox="1">
            <a:spLocks noChangeArrowheads="1"/>
          </p:cNvSpPr>
          <p:nvPr/>
        </p:nvSpPr>
        <p:spPr bwMode="auto">
          <a:xfrm>
            <a:off x="1828007" y="3810000"/>
            <a:ext cx="5487987" cy="1436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ctr">
              <a:lnSpc>
                <a:spcPct val="115000"/>
              </a:lnSpc>
              <a:spcBef>
                <a:spcPct val="50000"/>
              </a:spcBef>
              <a:buClrTx/>
              <a:buSzTx/>
              <a:buFontTx/>
              <a:buNone/>
              <a:defRPr/>
            </a:pPr>
            <a:r>
              <a:rPr lang="en-US" altLang="en-US" sz="4000" b="1" dirty="0" smtClean="0">
                <a:ln w="18000">
                  <a:solidFill>
                    <a:sysClr val="windowText" lastClr="000000"/>
                  </a:solidFill>
                  <a:prstDash val="solid"/>
                  <a:miter lim="800000"/>
                </a:ln>
                <a:solidFill>
                  <a:srgbClr val="F8F8F8"/>
                </a:solidFill>
                <a:effectLst>
                  <a:glow rad="139700">
                    <a:srgbClr val="000000"/>
                  </a:glow>
                  <a:outerShdw blurRad="25500" dist="23000" dir="7020000" algn="tl">
                    <a:srgbClr val="000000">
                      <a:alpha val="50000"/>
                    </a:srgbClr>
                  </a:outerShdw>
                </a:effectLst>
                <a:latin typeface="Tahoma" pitchFamily="34" charset="0"/>
              </a:rPr>
              <a:t>He Really Wanted to Rule Over Mankind</a:t>
            </a:r>
          </a:p>
        </p:txBody>
      </p:sp>
    </p:spTree>
    <p:extLst>
      <p:ext uri="{BB962C8B-B14F-4D97-AF65-F5344CB8AC3E}">
        <p14:creationId xmlns:p14="http://schemas.microsoft.com/office/powerpoint/2010/main" val="12720890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par>
                          <p:cTn id="8" fill="hold" nodeType="afterGroup">
                            <p:stCondLst>
                              <p:cond delay="3000"/>
                            </p:stCondLst>
                            <p:childTnLst>
                              <p:par>
                                <p:cTn id="9" presetID="10" presetClass="entr" presetSubtype="0" fill="hold" nodeType="afterEffect">
                                  <p:stCondLst>
                                    <p:cond delay="2000"/>
                                  </p:stCondLst>
                                  <p:childTnLst>
                                    <p:set>
                                      <p:cBhvr>
                                        <p:cTn id="10" dur="1" fill="hold">
                                          <p:stCondLst>
                                            <p:cond delay="0"/>
                                          </p:stCondLst>
                                        </p:cTn>
                                        <p:tgtEl>
                                          <p:spTgt spid="11267"/>
                                        </p:tgtEl>
                                        <p:attrNameLst>
                                          <p:attrName>style.visibility</p:attrName>
                                        </p:attrNameLst>
                                      </p:cBhvr>
                                      <p:to>
                                        <p:strVal val="visible"/>
                                      </p:to>
                                    </p:set>
                                    <p:animEffect transition="in" filter="fade">
                                      <p:cBhvr>
                                        <p:cTn id="11" dur="3000"/>
                                        <p:tgtEl>
                                          <p:spTgt spid="11267"/>
                                        </p:tgtEl>
                                      </p:cBhvr>
                                    </p:animEffect>
                                  </p:childTnLst>
                                </p:cTn>
                              </p:par>
                            </p:childTnLst>
                          </p:cTn>
                        </p:par>
                        <p:par>
                          <p:cTn id="12" fill="hold" nodeType="afterGroup">
                            <p:stCondLst>
                              <p:cond delay="8000"/>
                            </p:stCondLst>
                            <p:childTnLst>
                              <p:par>
                                <p:cTn id="13" presetID="10" presetClass="entr" presetSubtype="0" fill="hold" nodeType="afterEffect">
                                  <p:stCondLst>
                                    <p:cond delay="0"/>
                                  </p:stCondLst>
                                  <p:childTnLst>
                                    <p:set>
                                      <p:cBhvr>
                                        <p:cTn id="14" dur="1" fill="hold">
                                          <p:stCondLst>
                                            <p:cond delay="0"/>
                                          </p:stCondLst>
                                        </p:cTn>
                                        <p:tgtEl>
                                          <p:spTgt spid="11268"/>
                                        </p:tgtEl>
                                        <p:attrNameLst>
                                          <p:attrName>style.visibility</p:attrName>
                                        </p:attrNameLst>
                                      </p:cBhvr>
                                      <p:to>
                                        <p:strVal val="visible"/>
                                      </p:to>
                                    </p:set>
                                    <p:animEffect transition="in" filter="fade">
                                      <p:cBhvr>
                                        <p:cTn id="15" dur="2000"/>
                                        <p:tgtEl>
                                          <p:spTgt spid="1126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81255"/>
                                        </p:tgtEl>
                                        <p:attrNameLst>
                                          <p:attrName>style.visibility</p:attrName>
                                        </p:attrNameLst>
                                      </p:cBhvr>
                                      <p:to>
                                        <p:strVal val="visible"/>
                                      </p:to>
                                    </p:set>
                                    <p:animEffect transition="in" filter="fade">
                                      <p:cBhvr>
                                        <p:cTn id="20" dur="2000"/>
                                        <p:tgtEl>
                                          <p:spTgt spid="181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4708</TotalTime>
  <Words>1630</Words>
  <Application>Microsoft Office PowerPoint</Application>
  <PresentationFormat>On-screen Show (4:3)</PresentationFormat>
  <Paragraphs>173</Paragraphs>
  <Slides>62</Slides>
  <Notes>8</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Middle Ages</vt:lpstr>
      <vt:lpstr>Your World</vt:lpstr>
      <vt:lpstr>PowerPoint Presentation</vt:lpstr>
      <vt:lpstr>PowerPoint Presentation</vt:lpstr>
      <vt:lpstr>PowerPoint Presentation</vt:lpstr>
      <vt:lpstr>PowerPoint Presentation</vt:lpstr>
      <vt:lpstr>Cathedral </vt:lpstr>
      <vt:lpstr>PowerPoint Presentation</vt:lpstr>
      <vt:lpstr>PowerPoint Presentation</vt:lpstr>
      <vt:lpstr>PowerPoint Presentation</vt:lpstr>
      <vt:lpstr>PowerPoint Presentation</vt:lpstr>
      <vt:lpstr>Rhythm and meter developed at School of Notre Dame late 12th century. </vt:lpstr>
      <vt:lpstr>PowerPoint Presentation</vt:lpstr>
      <vt:lpstr>Be sober, be vigilant;  because your adversary  the devil, as  roaring lion  walketh about, seeking  whom he may devour.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Lions often hunt in the dark.</vt:lpstr>
      <vt:lpstr>The Lion of the Tribe of Judah</vt:lpstr>
      <vt:lpstr>Genesis 49: 9 &amp; 10  Like a lions  whelp, O Judah, from the prey, my son, thou risest…</vt:lpstr>
      <vt:lpstr>Two lions, one  is an imposter  in disguise.</vt:lpstr>
      <vt:lpstr>PowerPoint Presentation</vt:lpstr>
      <vt:lpstr>PowerPoint Presentation</vt:lpstr>
      <vt:lpstr>When did Jesus  become the lion?</vt:lpstr>
      <vt:lpstr>What about the lamb?</vt:lpstr>
      <vt:lpstr>Isaiah 11: 6 – The wolf also shall dwell with the lamb, and the leopard shall lie down with the kid; and the calf and the young lion and the fatling together</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Dave</dc:creator>
  <cp:lastModifiedBy>Dave</cp:lastModifiedBy>
  <cp:revision>290</cp:revision>
  <dcterms:created xsi:type="dcterms:W3CDTF">2006-05-18T02:08:44Z</dcterms:created>
  <dcterms:modified xsi:type="dcterms:W3CDTF">2013-11-27T18:38:12Z</dcterms:modified>
</cp:coreProperties>
</file>